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1" r:id="rId6"/>
    <p:sldId id="262" r:id="rId7"/>
    <p:sldId id="263" r:id="rId8"/>
    <p:sldId id="264" r:id="rId9"/>
    <p:sldId id="265" r:id="rId10"/>
    <p:sldId id="266" r:id="rId11"/>
    <p:sldId id="274" r:id="rId12"/>
    <p:sldId id="267" r:id="rId13"/>
    <p:sldId id="268" r:id="rId14"/>
    <p:sldId id="269" r:id="rId15"/>
    <p:sldId id="270" r:id="rId16"/>
    <p:sldId id="271" r:id="rId17"/>
    <p:sldId id="272" r:id="rId18"/>
    <p:sldId id="273" r:id="rId19"/>
    <p:sldId id="27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43"/>
    <p:restoredTop sz="81807"/>
  </p:normalViewPr>
  <p:slideViewPr>
    <p:cSldViewPr snapToGrid="0" snapToObjects="1">
      <p:cViewPr varScale="1">
        <p:scale>
          <a:sx n="120" d="100"/>
          <a:sy n="120" d="100"/>
        </p:scale>
        <p:origin x="1536" y="176"/>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3CCEE-6027-994F-B41E-4693D5D52C9C}" type="datetimeFigureOut">
              <a:rPr kumimoji="1" lang="zh-CN" altLang="en-US" smtClean="0"/>
              <a:t>2021/12/10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E3287-DE29-DF47-B42A-84B788B680E2}" type="slidenum">
              <a:rPr kumimoji="1" lang="zh-CN" altLang="en-US" smtClean="0"/>
              <a:t>‹#›</a:t>
            </a:fld>
            <a:endParaRPr kumimoji="1" lang="zh-CN" altLang="en-US"/>
          </a:p>
        </p:txBody>
      </p:sp>
    </p:spTree>
    <p:extLst>
      <p:ext uri="{BB962C8B-B14F-4D97-AF65-F5344CB8AC3E}">
        <p14:creationId xmlns:p14="http://schemas.microsoft.com/office/powerpoint/2010/main" val="3239625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各位下午好</a:t>
            </a:r>
            <a:endParaRPr kumimoji="1" lang="en-US" altLang="zh-CN" dirty="0"/>
          </a:p>
          <a:p>
            <a:r>
              <a:rPr kumimoji="1" lang="zh-CN" altLang="en-US" dirty="0"/>
              <a:t>我今天介绍一篇来自郭百宁老师组的论文  作者是中科大的同学 目前也在</a:t>
            </a:r>
            <a:r>
              <a:rPr kumimoji="1" lang="en-US" altLang="zh-CN" dirty="0"/>
              <a:t>MSRA</a:t>
            </a:r>
            <a:r>
              <a:rPr kumimoji="1" lang="zh-CN" altLang="en-US" dirty="0"/>
              <a:t>，</a:t>
            </a:r>
            <a:r>
              <a:rPr kumimoji="1" lang="en-US" altLang="zh-CN" dirty="0"/>
              <a:t>11</a:t>
            </a:r>
            <a:r>
              <a:rPr kumimoji="1" lang="zh-CN" altLang="en-US" dirty="0"/>
              <a:t>月</a:t>
            </a:r>
            <a:r>
              <a:rPr kumimoji="1" lang="en-US" altLang="zh-CN" dirty="0"/>
              <a:t>29</a:t>
            </a:r>
            <a:r>
              <a:rPr kumimoji="1" lang="zh-CN" altLang="en-US" dirty="0"/>
              <a:t>号放到</a:t>
            </a:r>
            <a:r>
              <a:rPr kumimoji="1" lang="en-US" altLang="zh-CN" dirty="0" err="1"/>
              <a:t>arXiv</a:t>
            </a:r>
            <a:r>
              <a:rPr kumimoji="1" lang="zh-CN" altLang="en-US" dirty="0"/>
              <a:t>上的</a:t>
            </a:r>
            <a:endParaRPr kumimoji="1" lang="en-US" altLang="zh-CN" dirty="0"/>
          </a:p>
          <a:p>
            <a:r>
              <a:rPr kumimoji="1" lang="zh-CN" altLang="en-US" dirty="0"/>
              <a:t>采用了</a:t>
            </a:r>
            <a:r>
              <a:rPr kumimoji="1" lang="en-US" altLang="zh-CN" dirty="0"/>
              <a:t>VQ-Diffusion</a:t>
            </a:r>
            <a:r>
              <a:rPr kumimoji="1" lang="zh-CN" altLang="en-US" dirty="0"/>
              <a:t>模型来进行文本图像合成</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a:t>
            </a:fld>
            <a:endParaRPr kumimoji="1" lang="zh-CN" altLang="en-US"/>
          </a:p>
        </p:txBody>
      </p:sp>
    </p:spTree>
    <p:extLst>
      <p:ext uri="{BB962C8B-B14F-4D97-AF65-F5344CB8AC3E}">
        <p14:creationId xmlns:p14="http://schemas.microsoft.com/office/powerpoint/2010/main" val="98151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重参数  与其直接预测后验概率，不如预测一个噪声更少的</a:t>
            </a:r>
            <a:r>
              <a:rPr kumimoji="1" lang="en-US" altLang="zh-CN" dirty="0"/>
              <a:t>x0</a:t>
            </a:r>
            <a:r>
              <a:rPr kumimoji="1" lang="zh-CN" altLang="en-US" dirty="0"/>
              <a:t> </a:t>
            </a:r>
            <a:r>
              <a:rPr kumimoji="1" lang="en-US" altLang="zh-CN" dirty="0" err="1"/>
              <a:t>ba</a:t>
            </a:r>
            <a:r>
              <a:rPr kumimoji="1" lang="zh-CN" altLang="en-US" dirty="0"/>
              <a:t>会有更好的效果。（作者：分布更加统一，容易收敛，使</a:t>
            </a:r>
            <a:r>
              <a:rPr kumimoji="1" lang="en-US" altLang="zh-CN" dirty="0"/>
              <a:t>fast</a:t>
            </a:r>
            <a:r>
              <a:rPr kumimoji="1" lang="zh-CN" altLang="en-US" dirty="0"/>
              <a:t> </a:t>
            </a:r>
            <a:r>
              <a:rPr kumimoji="1" lang="en-US" altLang="zh-CN" dirty="0"/>
              <a:t>inference</a:t>
            </a:r>
            <a:r>
              <a:rPr kumimoji="1" lang="zh-CN" altLang="en-US" dirty="0"/>
              <a:t>称为可能）</a:t>
            </a:r>
            <a:r>
              <a:rPr kumimoji="1" lang="en-US" altLang="zh-CN" dirty="0"/>
              <a:t>codebook</a:t>
            </a:r>
            <a:r>
              <a:rPr kumimoji="1" lang="zh-CN" altLang="en-US" dirty="0"/>
              <a:t>上的全概率公式</a:t>
            </a:r>
            <a:endParaRPr kumimoji="1" lang="en-US" altLang="zh-CN" dirty="0"/>
          </a:p>
          <a:p>
            <a:r>
              <a:rPr kumimoji="1" lang="zh-CN" altLang="en-US" dirty="0"/>
              <a:t>以及</a:t>
            </a:r>
            <a:r>
              <a:rPr kumimoji="1" lang="en-US" altLang="zh-CN" dirty="0"/>
              <a:t>12</a:t>
            </a:r>
            <a:r>
              <a:rPr kumimoji="1" lang="zh-CN" altLang="en-US" dirty="0"/>
              <a:t>是一个辅助去噪声的目标，来鼓励模型还原</a:t>
            </a:r>
            <a:r>
              <a:rPr kumimoji="1" lang="en-US" altLang="zh-CN" dirty="0"/>
              <a:t>x0</a:t>
            </a:r>
          </a:p>
          <a:p>
            <a:endParaRPr kumimoji="1" lang="en-US" altLang="zh-CN" dirty="0"/>
          </a:p>
          <a:p>
            <a:endParaRPr kumimoji="1" lang="en-US" altLang="zh-CN" dirty="0"/>
          </a:p>
          <a:p>
            <a:r>
              <a:rPr kumimoji="1" lang="zh-CN" altLang="en-US" dirty="0"/>
              <a:t>快速推理策略，把原本是时间步长</a:t>
            </a:r>
            <a:r>
              <a:rPr kumimoji="1" lang="en-US" altLang="zh-CN" dirty="0"/>
              <a:t>1</a:t>
            </a:r>
            <a:r>
              <a:rPr kumimoji="1" lang="zh-CN" altLang="en-US" dirty="0"/>
              <a:t>替换为</a:t>
            </a:r>
            <a:r>
              <a:rPr kumimoji="1" lang="en-US" altLang="zh-CN" dirty="0" err="1"/>
              <a:t>deta</a:t>
            </a:r>
            <a:r>
              <a:rPr kumimoji="1" lang="zh-CN" altLang="en-US" dirty="0"/>
              <a:t> </a:t>
            </a:r>
            <a:r>
              <a:rPr kumimoji="1" lang="en-US" altLang="zh-CN" dirty="0"/>
              <a:t>t</a:t>
            </a:r>
            <a:r>
              <a:rPr kumimoji="1" lang="zh-CN" altLang="en-US" dirty="0"/>
              <a:t>，可以快速推断。</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10</a:t>
            </a:fld>
            <a:endParaRPr kumimoji="1" lang="zh-CN" altLang="en-US"/>
          </a:p>
        </p:txBody>
      </p:sp>
    </p:spTree>
    <p:extLst>
      <p:ext uri="{BB962C8B-B14F-4D97-AF65-F5344CB8AC3E}">
        <p14:creationId xmlns:p14="http://schemas.microsoft.com/office/powerpoint/2010/main" val="995870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a:t>
            </a:r>
            <a:r>
              <a:rPr kumimoji="1" lang="zh-CN" altLang="en-US" dirty="0"/>
              <a:t> 均匀分布中选一个时间点</a:t>
            </a:r>
            <a:r>
              <a:rPr kumimoji="1" lang="en-US" altLang="zh-CN" dirty="0"/>
              <a:t>t</a:t>
            </a:r>
          </a:p>
          <a:p>
            <a:endParaRPr kumimoji="1" lang="en-US" altLang="zh-CN" dirty="0"/>
          </a:p>
          <a:p>
            <a:r>
              <a:rPr kumimoji="1" lang="zh-CN" altLang="en-US" dirty="0"/>
              <a:t>推断是，从</a:t>
            </a:r>
            <a:r>
              <a:rPr kumimoji="1" lang="en-US" altLang="zh-CN" dirty="0" err="1"/>
              <a:t>xT</a:t>
            </a:r>
            <a:r>
              <a:rPr kumimoji="1" lang="zh-CN" altLang="en-US" dirty="0"/>
              <a:t>的先验中采样，然后按步长</a:t>
            </a:r>
            <a:r>
              <a:rPr kumimoji="1" lang="en-US" altLang="zh-CN" dirty="0" err="1"/>
              <a:t>deta</a:t>
            </a:r>
            <a:r>
              <a:rPr kumimoji="1" lang="zh-CN" altLang="en-US" dirty="0"/>
              <a:t> </a:t>
            </a:r>
            <a:r>
              <a:rPr kumimoji="1" lang="en-US" altLang="zh-CN" dirty="0"/>
              <a:t>t</a:t>
            </a:r>
            <a:r>
              <a:rPr kumimoji="1" lang="zh-CN" altLang="en-US" dirty="0"/>
              <a:t>去迭代时间长度</a:t>
            </a:r>
            <a:r>
              <a:rPr kumimoji="1" lang="en-US" altLang="zh-CN" dirty="0"/>
              <a:t>t</a:t>
            </a:r>
            <a:r>
              <a:rPr kumimoji="1" lang="zh-CN" altLang="en-US" dirty="0"/>
              <a:t>   逐步还原</a:t>
            </a:r>
            <a:r>
              <a:rPr kumimoji="1" lang="en-US" altLang="zh-CN" dirty="0" err="1"/>
              <a:t>xt</a:t>
            </a:r>
            <a:endParaRPr kumimoji="1" lang="zh-CN" altLang="en-US" dirty="0"/>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11</a:t>
            </a:fld>
            <a:endParaRPr kumimoji="1" lang="zh-CN" altLang="en-US"/>
          </a:p>
        </p:txBody>
      </p:sp>
    </p:spTree>
    <p:extLst>
      <p:ext uri="{BB962C8B-B14F-4D97-AF65-F5344CB8AC3E}">
        <p14:creationId xmlns:p14="http://schemas.microsoft.com/office/powerpoint/2010/main" val="1886294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Transformer</a:t>
            </a:r>
            <a:r>
              <a:rPr kumimoji="1" lang="zh-CN" altLang="en-US" dirty="0"/>
              <a:t>的</a:t>
            </a:r>
            <a:r>
              <a:rPr kumimoji="1" lang="en-US" altLang="zh-CN" dirty="0"/>
              <a:t>encoder</a:t>
            </a:r>
            <a:r>
              <a:rPr kumimoji="1" lang="zh-CN" altLang="en-US" dirty="0"/>
              <a:t>和</a:t>
            </a:r>
            <a:r>
              <a:rPr kumimoji="1" lang="en-US" altLang="zh-CN" dirty="0"/>
              <a:t>decoder</a:t>
            </a:r>
            <a:r>
              <a:rPr kumimoji="1" lang="zh-CN" altLang="en-US" dirty="0"/>
              <a:t>架构，来模拟</a:t>
            </a:r>
            <a:r>
              <a:rPr kumimoji="1" lang="en-US" altLang="zh-CN" dirty="0" err="1"/>
              <a:t>p_theta</a:t>
            </a:r>
            <a:r>
              <a:rPr kumimoji="1" lang="zh-CN" altLang="en-US" dirty="0"/>
              <a:t>的分布。分为两个部分，文本</a:t>
            </a:r>
            <a:r>
              <a:rPr kumimoji="1" lang="en-US" altLang="zh-CN" dirty="0"/>
              <a:t>encoder</a:t>
            </a:r>
            <a:r>
              <a:rPr kumimoji="1" lang="zh-CN" altLang="en-US" dirty="0"/>
              <a:t>和</a:t>
            </a:r>
            <a:r>
              <a:rPr kumimoji="1" lang="en-US" altLang="zh-CN" dirty="0"/>
              <a:t>diffusion</a:t>
            </a:r>
            <a:r>
              <a:rPr kumimoji="1" lang="zh-CN" altLang="en-US" dirty="0"/>
              <a:t> </a:t>
            </a:r>
            <a:r>
              <a:rPr kumimoji="1" lang="en-US" altLang="zh-CN" dirty="0"/>
              <a:t>image</a:t>
            </a:r>
            <a:r>
              <a:rPr kumimoji="1" lang="zh-CN" altLang="en-US" dirty="0"/>
              <a:t> </a:t>
            </a:r>
            <a:r>
              <a:rPr kumimoji="1" lang="en-US" altLang="zh-CN" dirty="0"/>
              <a:t>decoder</a:t>
            </a:r>
            <a:r>
              <a:rPr kumimoji="1" lang="zh-CN" altLang="en-US" dirty="0"/>
              <a:t>，使用</a:t>
            </a:r>
            <a:r>
              <a:rPr kumimoji="1" lang="en-US" altLang="zh-CN" dirty="0"/>
              <a:t>image</a:t>
            </a:r>
            <a:r>
              <a:rPr kumimoji="1" lang="zh-CN" altLang="en-US" dirty="0"/>
              <a:t> </a:t>
            </a:r>
            <a:r>
              <a:rPr kumimoji="1" lang="en-US" altLang="zh-CN" dirty="0"/>
              <a:t>token</a:t>
            </a:r>
            <a:r>
              <a:rPr kumimoji="1" lang="zh-CN" altLang="en-US" dirty="0"/>
              <a:t> </a:t>
            </a:r>
            <a:r>
              <a:rPr kumimoji="1" lang="en-US" altLang="zh-CN" dirty="0" err="1"/>
              <a:t>Xt</a:t>
            </a:r>
            <a:r>
              <a:rPr kumimoji="1" lang="zh-CN" altLang="en-US" dirty="0"/>
              <a:t>和时间</a:t>
            </a:r>
            <a:r>
              <a:rPr kumimoji="1" lang="en-US" altLang="zh-CN" dirty="0"/>
              <a:t>t</a:t>
            </a:r>
            <a:r>
              <a:rPr kumimoji="1" lang="zh-CN" altLang="en-US" dirty="0"/>
              <a:t>，以及</a:t>
            </a:r>
            <a:r>
              <a:rPr kumimoji="1" lang="en-US" altLang="zh-CN" dirty="0"/>
              <a:t>encoder</a:t>
            </a:r>
            <a:r>
              <a:rPr kumimoji="1" lang="zh-CN" altLang="en-US" dirty="0"/>
              <a:t>的输出来拟合分布（</a:t>
            </a:r>
            <a:r>
              <a:rPr kumimoji="1" lang="en-US" altLang="zh-CN" dirty="0"/>
              <a:t>x0</a:t>
            </a:r>
            <a:r>
              <a:rPr kumimoji="1" lang="zh-CN" altLang="en-US" dirty="0"/>
              <a:t> </a:t>
            </a:r>
            <a:r>
              <a:rPr kumimoji="1" lang="en-US" altLang="zh-CN" dirty="0" err="1"/>
              <a:t>ba</a:t>
            </a:r>
            <a:r>
              <a:rPr kumimoji="1" lang="zh-CN" altLang="en-US" dirty="0"/>
              <a:t>）。</a:t>
            </a:r>
            <a:endParaRPr kumimoji="1" lang="en-US" altLang="zh-CN" dirty="0"/>
          </a:p>
          <a:p>
            <a:r>
              <a:rPr kumimoji="1" lang="zh-CN" altLang="en-US" dirty="0"/>
              <a:t>时间</a:t>
            </a:r>
            <a:r>
              <a:rPr kumimoji="1" lang="en-US" altLang="zh-CN" dirty="0"/>
              <a:t>t</a:t>
            </a:r>
            <a:r>
              <a:rPr kumimoji="1" lang="zh-CN" altLang="en-US" dirty="0"/>
              <a:t>的注入依赖于一个</a:t>
            </a:r>
            <a:r>
              <a:rPr kumimoji="1" lang="en-US" altLang="zh-CN" dirty="0"/>
              <a:t>adaptive</a:t>
            </a:r>
            <a:r>
              <a:rPr kumimoji="1" lang="zh-CN" altLang="en-US" dirty="0"/>
              <a:t> 的 </a:t>
            </a:r>
            <a:r>
              <a:rPr kumimoji="1" lang="en-US" altLang="zh-CN" dirty="0"/>
              <a:t>layer</a:t>
            </a:r>
            <a:r>
              <a:rPr kumimoji="1" lang="zh-CN" altLang="en-US" dirty="0"/>
              <a:t> </a:t>
            </a:r>
            <a:r>
              <a:rPr kumimoji="1" lang="en-US" altLang="zh-CN" dirty="0"/>
              <a:t>normalization</a:t>
            </a:r>
            <a:r>
              <a:rPr kumimoji="1" lang="zh-CN" altLang="en-US" dirty="0"/>
              <a:t>。</a:t>
            </a:r>
            <a:r>
              <a:rPr kumimoji="1" lang="en-US" altLang="zh-CN" dirty="0"/>
              <a:t>at</a:t>
            </a:r>
            <a:r>
              <a:rPr kumimoji="1" lang="zh-CN" altLang="en-US" dirty="0"/>
              <a:t> 和 </a:t>
            </a:r>
            <a:r>
              <a:rPr kumimoji="1" lang="en-US" altLang="zh-CN" dirty="0" err="1"/>
              <a:t>bt</a:t>
            </a:r>
            <a:r>
              <a:rPr kumimoji="1" lang="zh-CN" altLang="en-US" dirty="0"/>
              <a:t>来自于</a:t>
            </a:r>
            <a:r>
              <a:rPr kumimoji="1" lang="en-US" altLang="zh-CN" dirty="0"/>
              <a:t>t</a:t>
            </a:r>
            <a:r>
              <a:rPr kumimoji="1" lang="zh-CN" altLang="en-US" dirty="0"/>
              <a:t>的</a:t>
            </a:r>
            <a:r>
              <a:rPr kumimoji="1" lang="en-US" altLang="zh-CN" dirty="0"/>
              <a:t>embedding</a:t>
            </a:r>
            <a:r>
              <a:rPr kumimoji="1" lang="zh-CN" altLang="en-US" dirty="0"/>
              <a:t>通过一个线性层得到</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12</a:t>
            </a:fld>
            <a:endParaRPr kumimoji="1" lang="zh-CN" altLang="en-US"/>
          </a:p>
        </p:txBody>
      </p:sp>
    </p:spTree>
    <p:extLst>
      <p:ext uri="{BB962C8B-B14F-4D97-AF65-F5344CB8AC3E}">
        <p14:creationId xmlns:p14="http://schemas.microsoft.com/office/powerpoint/2010/main" val="3006730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我们先看一下消融实验，首先作者对比了不同的时间步数对于结果的影响。</a:t>
            </a:r>
            <a:endParaRPr kumimoji="1" lang="en-US" altLang="zh-CN" dirty="0"/>
          </a:p>
          <a:p>
            <a:r>
              <a:rPr kumimoji="1" lang="zh-CN" altLang="en-US" dirty="0"/>
              <a:t>首先随着训练步数的增加，结果在不断的变好，直到</a:t>
            </a:r>
            <a:r>
              <a:rPr kumimoji="1" lang="en-US" altLang="zh-CN" dirty="0"/>
              <a:t>200</a:t>
            </a:r>
            <a:r>
              <a:rPr kumimoji="1" lang="zh-CN" altLang="en-US" dirty="0"/>
              <a:t>达到饱和  默认训练步数设为</a:t>
            </a:r>
            <a:r>
              <a:rPr kumimoji="1" lang="en-US" altLang="zh-CN" dirty="0"/>
              <a:t>100</a:t>
            </a:r>
          </a:p>
          <a:p>
            <a:endParaRPr kumimoji="1" lang="en-US" altLang="zh-CN" dirty="0"/>
          </a:p>
          <a:p>
            <a:r>
              <a:rPr kumimoji="1" lang="zh-CN" altLang="en-US" dirty="0"/>
              <a:t>为了验证快速推理，测试了不同</a:t>
            </a:r>
            <a:r>
              <a:rPr kumimoji="1" lang="en-US" altLang="zh-CN" dirty="0"/>
              <a:t>inference</a:t>
            </a:r>
            <a:r>
              <a:rPr kumimoji="1" lang="zh-CN" altLang="en-US" dirty="0"/>
              <a:t> </a:t>
            </a:r>
            <a:r>
              <a:rPr kumimoji="1" lang="en-US" altLang="zh-CN" dirty="0"/>
              <a:t>step</a:t>
            </a:r>
            <a:r>
              <a:rPr kumimoji="1" lang="zh-CN" altLang="en-US" dirty="0"/>
              <a:t>，结论是推理步数缩减为</a:t>
            </a:r>
            <a:r>
              <a:rPr kumimoji="1" lang="en-US" altLang="zh-CN" dirty="0"/>
              <a:t>3/4</a:t>
            </a:r>
            <a:r>
              <a:rPr kumimoji="1" lang="zh-CN" altLang="en-US" dirty="0"/>
              <a:t>仍然能保持一个好的性能。</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13</a:t>
            </a:fld>
            <a:endParaRPr kumimoji="1" lang="zh-CN" altLang="en-US"/>
          </a:p>
        </p:txBody>
      </p:sp>
    </p:spTree>
    <p:extLst>
      <p:ext uri="{BB962C8B-B14F-4D97-AF65-F5344CB8AC3E}">
        <p14:creationId xmlns:p14="http://schemas.microsoft.com/office/powerpoint/2010/main" val="779358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图四左边对比了不同的</a:t>
            </a:r>
            <a:r>
              <a:rPr kumimoji="1" lang="en-US" altLang="zh-CN" dirty="0"/>
              <a:t>mask</a:t>
            </a:r>
            <a:r>
              <a:rPr kumimoji="1" lang="zh-CN" altLang="en-US" dirty="0"/>
              <a:t>比例对于结果的影响。</a:t>
            </a:r>
            <a:r>
              <a:rPr kumimoji="1" lang="en-US" altLang="zh-CN" dirty="0"/>
              <a:t>0</a:t>
            </a:r>
            <a:r>
              <a:rPr kumimoji="1" lang="zh-CN" altLang="en-US" dirty="0"/>
              <a:t>和</a:t>
            </a:r>
            <a:r>
              <a:rPr kumimoji="1" lang="en-US" altLang="zh-CN" dirty="0"/>
              <a:t>1</a:t>
            </a:r>
            <a:r>
              <a:rPr kumimoji="1" lang="zh-CN" altLang="en-US" dirty="0"/>
              <a:t>的时候分别是</a:t>
            </a:r>
            <a:r>
              <a:rPr kumimoji="1" lang="en-US" altLang="zh-CN" dirty="0"/>
              <a:t>replace-only</a:t>
            </a:r>
            <a:r>
              <a:rPr kumimoji="1" lang="zh-CN" altLang="en-US" dirty="0"/>
              <a:t>和</a:t>
            </a:r>
            <a:r>
              <a:rPr kumimoji="1" lang="en-US" altLang="zh-CN" dirty="0"/>
              <a:t>mask-only</a:t>
            </a:r>
            <a:r>
              <a:rPr kumimoji="1" lang="zh-CN" altLang="en-US" dirty="0"/>
              <a:t>，是</a:t>
            </a:r>
            <a:r>
              <a:rPr kumimoji="1" lang="en-US" altLang="zh-CN" dirty="0"/>
              <a:t>mask-and-replace</a:t>
            </a:r>
            <a:r>
              <a:rPr kumimoji="1" lang="zh-CN" altLang="en-US" dirty="0"/>
              <a:t>的特殊情况</a:t>
            </a:r>
            <a:endParaRPr kumimoji="1" lang="en-US" altLang="zh-CN" dirty="0"/>
          </a:p>
          <a:p>
            <a:r>
              <a:rPr kumimoji="1" lang="zh-CN" altLang="en-US" dirty="0"/>
              <a:t>最佳的比例是</a:t>
            </a:r>
            <a:r>
              <a:rPr kumimoji="1" lang="en-US" altLang="zh-CN" dirty="0"/>
              <a:t>0.9</a:t>
            </a:r>
            <a:r>
              <a:rPr kumimoji="1" lang="zh-CN" altLang="en-US" dirty="0"/>
              <a:t>，超过</a:t>
            </a:r>
            <a:r>
              <a:rPr kumimoji="1" lang="en-US" altLang="zh-CN" dirty="0"/>
              <a:t>0.9</a:t>
            </a:r>
            <a:r>
              <a:rPr kumimoji="1" lang="zh-CN" altLang="en-US" dirty="0"/>
              <a:t>就会因为误差积累问题，而小于</a:t>
            </a:r>
            <a:r>
              <a:rPr kumimoji="1" lang="en-US" altLang="zh-CN" dirty="0"/>
              <a:t>0.9</a:t>
            </a:r>
            <a:r>
              <a:rPr kumimoji="1" lang="zh-CN" altLang="en-US" dirty="0"/>
              <a:t>，则网络不容易找到关注点。   这里的误差积累和</a:t>
            </a:r>
            <a:r>
              <a:rPr kumimoji="1" lang="en-US" altLang="zh-CN" dirty="0"/>
              <a:t>AR</a:t>
            </a:r>
            <a:r>
              <a:rPr kumimoji="1" lang="zh-CN" altLang="en-US" dirty="0"/>
              <a:t> </a:t>
            </a:r>
            <a:r>
              <a:rPr kumimoji="1" lang="en-US" altLang="zh-CN" dirty="0"/>
              <a:t>model</a:t>
            </a:r>
            <a:r>
              <a:rPr kumimoji="1" lang="zh-CN" altLang="en-US" dirty="0"/>
              <a:t>的不太一样，</a:t>
            </a:r>
            <a:r>
              <a:rPr kumimoji="1" lang="en-US" altLang="zh-CN" dirty="0"/>
              <a:t>AR</a:t>
            </a:r>
            <a:r>
              <a:rPr kumimoji="1" lang="zh-CN" altLang="en-US" dirty="0"/>
              <a:t>的积累是在</a:t>
            </a:r>
            <a:r>
              <a:rPr kumimoji="1" lang="en-US" altLang="zh-CN" dirty="0"/>
              <a:t>pixel/image</a:t>
            </a:r>
            <a:r>
              <a:rPr kumimoji="1" lang="zh-CN" altLang="en-US" dirty="0"/>
              <a:t> </a:t>
            </a:r>
            <a:r>
              <a:rPr kumimoji="1" lang="en-US" altLang="zh-CN" dirty="0"/>
              <a:t>token</a:t>
            </a:r>
            <a:r>
              <a:rPr kumimoji="1" lang="zh-CN" altLang="en-US" dirty="0"/>
              <a:t>的尺度上积累，而此工作是在时间</a:t>
            </a:r>
            <a:r>
              <a:rPr kumimoji="1" lang="en-US" altLang="zh-CN" dirty="0"/>
              <a:t>t</a:t>
            </a:r>
            <a:r>
              <a:rPr kumimoji="1" lang="zh-CN" altLang="en-US" dirty="0"/>
              <a:t>维度上积累。</a:t>
            </a:r>
            <a:endParaRPr kumimoji="1" lang="en-US" altLang="zh-CN" dirty="0"/>
          </a:p>
          <a:p>
            <a:endParaRPr kumimoji="1" lang="en-US" altLang="zh-CN" dirty="0"/>
          </a:p>
          <a:p>
            <a:r>
              <a:rPr kumimoji="1" lang="zh-CN" altLang="en-US" dirty="0"/>
              <a:t>截断比率是指在推断的时候，只保留重参数那里</a:t>
            </a:r>
            <a:r>
              <a:rPr kumimoji="1" lang="en-US" altLang="zh-CN" dirty="0"/>
              <a:t>top</a:t>
            </a:r>
            <a:r>
              <a:rPr kumimoji="1" lang="zh-CN" altLang="en-US" dirty="0"/>
              <a:t>一定比例的</a:t>
            </a:r>
            <a:r>
              <a:rPr kumimoji="1" lang="en-US" altLang="zh-CN" dirty="0"/>
              <a:t>token</a:t>
            </a:r>
            <a:r>
              <a:rPr kumimoji="1" lang="zh-CN" altLang="en-US" dirty="0"/>
              <a:t>参与计算，最好的比例是</a:t>
            </a:r>
            <a:r>
              <a:rPr kumimoji="1" lang="en-US" altLang="zh-CN" dirty="0"/>
              <a:t>0.86</a:t>
            </a:r>
            <a:endParaRPr kumimoji="1" lang="zh-CN" altLang="en-US" dirty="0"/>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14</a:t>
            </a:fld>
            <a:endParaRPr kumimoji="1" lang="zh-CN" altLang="en-US"/>
          </a:p>
        </p:txBody>
      </p:sp>
    </p:spTree>
    <p:extLst>
      <p:ext uri="{BB962C8B-B14F-4D97-AF65-F5344CB8AC3E}">
        <p14:creationId xmlns:p14="http://schemas.microsoft.com/office/powerpoint/2010/main" val="2042452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这个是对比了</a:t>
            </a:r>
            <a:r>
              <a:rPr kumimoji="1" lang="en-US" altLang="zh-CN" dirty="0"/>
              <a:t>diffusion</a:t>
            </a:r>
            <a:r>
              <a:rPr kumimoji="1" lang="zh-CN" altLang="en-US" dirty="0"/>
              <a:t> </a:t>
            </a:r>
            <a:r>
              <a:rPr kumimoji="1" lang="en-US" altLang="zh-CN" dirty="0"/>
              <a:t>decoder</a:t>
            </a:r>
            <a:r>
              <a:rPr kumimoji="1" lang="zh-CN" altLang="en-US" dirty="0"/>
              <a:t>和</a:t>
            </a:r>
            <a:r>
              <a:rPr kumimoji="1" lang="en-US" altLang="zh-CN" dirty="0"/>
              <a:t>AR</a:t>
            </a:r>
            <a:r>
              <a:rPr kumimoji="1" lang="zh-CN" altLang="en-US" dirty="0"/>
              <a:t> </a:t>
            </a:r>
            <a:r>
              <a:rPr kumimoji="1" lang="en-US" altLang="zh-CN" dirty="0"/>
              <a:t>decoder</a:t>
            </a:r>
            <a:r>
              <a:rPr kumimoji="1" lang="zh-CN" altLang="en-US" dirty="0"/>
              <a:t>的结果。</a:t>
            </a:r>
            <a:r>
              <a:rPr kumimoji="1" lang="en-US" altLang="zh-CN" dirty="0"/>
              <a:t>diffusion</a:t>
            </a:r>
            <a:r>
              <a:rPr kumimoji="1" lang="zh-CN" altLang="en-US" dirty="0"/>
              <a:t>的结果要远好于</a:t>
            </a:r>
            <a:r>
              <a:rPr kumimoji="1" lang="en-US" altLang="zh-CN" dirty="0"/>
              <a:t>AR</a:t>
            </a:r>
            <a:r>
              <a:rPr kumimoji="1" lang="zh-CN" altLang="en-US" dirty="0"/>
              <a:t>，同时推理速度快了</a:t>
            </a:r>
            <a:r>
              <a:rPr kumimoji="1" lang="en-US" altLang="zh-CN" dirty="0"/>
              <a:t>15</a:t>
            </a:r>
            <a:r>
              <a:rPr kumimoji="1" lang="zh-CN" altLang="en-US" dirty="0"/>
              <a:t>倍。</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15</a:t>
            </a:fld>
            <a:endParaRPr kumimoji="1" lang="zh-CN" altLang="en-US"/>
          </a:p>
        </p:txBody>
      </p:sp>
    </p:spTree>
    <p:extLst>
      <p:ext uri="{BB962C8B-B14F-4D97-AF65-F5344CB8AC3E}">
        <p14:creationId xmlns:p14="http://schemas.microsoft.com/office/powerpoint/2010/main" val="2373910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a:t>
            </a:r>
            <a:r>
              <a:rPr kumimoji="1" lang="en-US" altLang="zh-CN" dirty="0"/>
              <a:t>F</a:t>
            </a:r>
            <a:r>
              <a:rPr kumimoji="1" lang="zh-CN" altLang="en-US" dirty="0"/>
              <a:t>是指</a:t>
            </a:r>
            <a:r>
              <a:rPr kumimoji="1" lang="en-US" altLang="zh-CN" dirty="0"/>
              <a:t>B</a:t>
            </a:r>
            <a:r>
              <a:rPr kumimoji="1" lang="zh-CN" altLang="en-US" dirty="0"/>
              <a:t>在更大的数据上训练的。</a:t>
            </a:r>
            <a:endParaRPr kumimoji="1" lang="en-US" altLang="zh-CN" dirty="0"/>
          </a:p>
          <a:p>
            <a:r>
              <a:rPr kumimoji="1" lang="en-US" altLang="zh-CN" dirty="0"/>
              <a:t>S-model</a:t>
            </a:r>
            <a:r>
              <a:rPr kumimoji="1" lang="zh-CN" altLang="en-US" dirty="0"/>
              <a:t> 超越了相似参数量的</a:t>
            </a:r>
            <a:r>
              <a:rPr kumimoji="1" lang="en-US" altLang="zh-CN" dirty="0"/>
              <a:t>GAN</a:t>
            </a:r>
            <a:r>
              <a:rPr kumimoji="1" lang="zh-CN" altLang="en-US" dirty="0"/>
              <a:t>方法</a:t>
            </a:r>
            <a:endParaRPr kumimoji="1" lang="en-US" altLang="zh-CN" dirty="0"/>
          </a:p>
          <a:p>
            <a:r>
              <a:rPr kumimoji="1" lang="en-US" altLang="zh-CN" dirty="0"/>
              <a:t>B-model</a:t>
            </a:r>
            <a:r>
              <a:rPr kumimoji="1" lang="zh-CN" altLang="en-US" dirty="0"/>
              <a:t>再次提供</a:t>
            </a:r>
            <a:endParaRPr kumimoji="1" lang="en-US" altLang="zh-CN" dirty="0"/>
          </a:p>
          <a:p>
            <a:r>
              <a:rPr kumimoji="1" lang="en-US" altLang="zh-CN" dirty="0"/>
              <a:t>F-model</a:t>
            </a:r>
            <a:r>
              <a:rPr kumimoji="1" lang="zh-CN" altLang="en-US" dirty="0"/>
              <a:t>超越了所有之前的方法，包括</a:t>
            </a:r>
            <a:r>
              <a:rPr kumimoji="1" lang="en-US" altLang="zh-CN" dirty="0"/>
              <a:t>DALL-E</a:t>
            </a:r>
            <a:r>
              <a:rPr kumimoji="1" lang="zh-CN" altLang="en-US" dirty="0"/>
              <a:t>和</a:t>
            </a:r>
            <a:r>
              <a:rPr kumimoji="1" lang="en-US" altLang="zh-CN" dirty="0" err="1"/>
              <a:t>CogView</a:t>
            </a:r>
            <a:r>
              <a:rPr kumimoji="1" lang="zh-CN" altLang="en-US" dirty="0"/>
              <a:t>，十倍参数量</a:t>
            </a:r>
            <a:endParaRPr kumimoji="1" lang="en-US" altLang="zh-CN" dirty="0"/>
          </a:p>
          <a:p>
            <a:endParaRPr kumimoji="1" lang="en-US" altLang="zh-CN" dirty="0"/>
          </a:p>
          <a:p>
            <a:r>
              <a:rPr kumimoji="1" lang="zh-CN" altLang="en-US" dirty="0"/>
              <a:t>示意图片</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16</a:t>
            </a:fld>
            <a:endParaRPr kumimoji="1" lang="zh-CN" altLang="en-US"/>
          </a:p>
        </p:txBody>
      </p:sp>
    </p:spTree>
    <p:extLst>
      <p:ext uri="{BB962C8B-B14F-4D97-AF65-F5344CB8AC3E}">
        <p14:creationId xmlns:p14="http://schemas.microsoft.com/office/powerpoint/2010/main" val="3162619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LAION-400M</a:t>
            </a:r>
            <a:r>
              <a:rPr kumimoji="1" lang="zh-CN" altLang="en-US" dirty="0"/>
              <a:t>  没有对比</a:t>
            </a:r>
            <a:endParaRPr kumimoji="1" lang="en-US" altLang="zh-CN" dirty="0"/>
          </a:p>
          <a:p>
            <a:r>
              <a:rPr kumimoji="1" lang="zh-CN" altLang="en-US" dirty="0"/>
              <a:t>因为是全局信息，所以可以用于很多视觉任务，例如填充</a:t>
            </a:r>
            <a:r>
              <a:rPr kumimoji="1" lang="en-US" altLang="zh-CN" dirty="0"/>
              <a:t>mask</a:t>
            </a:r>
            <a:r>
              <a:rPr kumimoji="1" lang="zh-CN" altLang="en-US" dirty="0"/>
              <a:t>，在附录里</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17</a:t>
            </a:fld>
            <a:endParaRPr kumimoji="1" lang="zh-CN" altLang="en-US"/>
          </a:p>
        </p:txBody>
      </p:sp>
    </p:spTree>
    <p:extLst>
      <p:ext uri="{BB962C8B-B14F-4D97-AF65-F5344CB8AC3E}">
        <p14:creationId xmlns:p14="http://schemas.microsoft.com/office/powerpoint/2010/main" val="88625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ImageNet</a:t>
            </a:r>
            <a:r>
              <a:rPr kumimoji="1" lang="zh-CN" altLang="en-US" dirty="0"/>
              <a:t>是给定</a:t>
            </a:r>
            <a:r>
              <a:rPr kumimoji="1" lang="en-US" altLang="zh-CN" dirty="0"/>
              <a:t>class</a:t>
            </a:r>
            <a:r>
              <a:rPr kumimoji="1" lang="zh-CN" altLang="en-US" dirty="0"/>
              <a:t>生成，</a:t>
            </a:r>
            <a:r>
              <a:rPr kumimoji="1" lang="en-US" altLang="zh-CN" dirty="0"/>
              <a:t>FFHQ</a:t>
            </a:r>
            <a:r>
              <a:rPr kumimoji="1" lang="zh-CN" altLang="en-US" dirty="0"/>
              <a:t>是无条件合成。</a:t>
            </a:r>
            <a:endParaRPr kumimoji="1" lang="en-US" altLang="zh-CN" dirty="0"/>
          </a:p>
          <a:p>
            <a:r>
              <a:rPr kumimoji="1" lang="zh-CN" altLang="en-US" dirty="0"/>
              <a:t>移除了</a:t>
            </a:r>
            <a:r>
              <a:rPr kumimoji="1" lang="en-US" altLang="zh-CN" dirty="0"/>
              <a:t>text</a:t>
            </a:r>
            <a:r>
              <a:rPr kumimoji="1" lang="zh-CN" altLang="en-US" dirty="0"/>
              <a:t> </a:t>
            </a:r>
            <a:r>
              <a:rPr kumimoji="1" lang="en-US" altLang="zh-CN" dirty="0"/>
              <a:t>encoder</a:t>
            </a:r>
            <a:r>
              <a:rPr kumimoji="1" lang="zh-CN" altLang="en-US" dirty="0"/>
              <a:t>和</a:t>
            </a:r>
            <a:r>
              <a:rPr kumimoji="1" lang="en-US" altLang="zh-CN" dirty="0"/>
              <a:t>cross</a:t>
            </a:r>
            <a:r>
              <a:rPr kumimoji="1" lang="zh-CN" altLang="en-US" dirty="0"/>
              <a:t> </a:t>
            </a:r>
            <a:r>
              <a:rPr kumimoji="1" lang="en-US" altLang="zh-CN" dirty="0"/>
              <a:t>attention</a:t>
            </a:r>
            <a:r>
              <a:rPr kumimoji="1" lang="zh-CN" altLang="en-US" dirty="0"/>
              <a:t>，注入</a:t>
            </a:r>
            <a:r>
              <a:rPr kumimoji="1" lang="en-US" altLang="zh-CN" dirty="0"/>
              <a:t>class-label</a:t>
            </a:r>
            <a:r>
              <a:rPr kumimoji="1" lang="zh-CN" altLang="en-US" dirty="0"/>
              <a:t> </a:t>
            </a:r>
            <a:r>
              <a:rPr kumimoji="1" lang="en-US" altLang="zh-CN" dirty="0"/>
              <a:t>into</a:t>
            </a:r>
            <a:r>
              <a:rPr kumimoji="1" lang="zh-CN" altLang="en-US" dirty="0"/>
              <a:t> </a:t>
            </a:r>
            <a:r>
              <a:rPr kumimoji="1" lang="en-US" altLang="zh-CN" dirty="0" err="1"/>
              <a:t>AdaLN</a:t>
            </a:r>
            <a:r>
              <a:rPr kumimoji="1" lang="zh-CN" altLang="en-US" dirty="0"/>
              <a:t>，</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18</a:t>
            </a:fld>
            <a:endParaRPr kumimoji="1" lang="zh-CN" altLang="en-US"/>
          </a:p>
        </p:txBody>
      </p:sp>
    </p:spTree>
    <p:extLst>
      <p:ext uri="{BB962C8B-B14F-4D97-AF65-F5344CB8AC3E}">
        <p14:creationId xmlns:p14="http://schemas.microsoft.com/office/powerpoint/2010/main" val="396945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首先介绍一下目前在文本图像合成的研究现状，因为</a:t>
            </a:r>
            <a:r>
              <a:rPr kumimoji="1" lang="en-US" altLang="zh-CN" dirty="0"/>
              <a:t>Transformer</a:t>
            </a:r>
            <a:r>
              <a:rPr kumimoji="1" lang="zh-CN" altLang="en-US" dirty="0"/>
              <a:t>的成功，把语言模型的经验带到了计算机视觉的任务上</a:t>
            </a:r>
            <a:endParaRPr kumimoji="1" lang="en-US" altLang="zh-CN" dirty="0"/>
          </a:p>
          <a:p>
            <a:endParaRPr kumimoji="1" lang="en-US" altLang="zh-CN" dirty="0"/>
          </a:p>
          <a:p>
            <a:r>
              <a:rPr kumimoji="1" lang="zh-CN" altLang="en-US" dirty="0"/>
              <a:t>自回归模型的模式对于文本生成和文本图像生成来说都是非常自然和流行的思路</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2</a:t>
            </a:fld>
            <a:endParaRPr kumimoji="1" lang="zh-CN" altLang="en-US"/>
          </a:p>
        </p:txBody>
      </p:sp>
    </p:spTree>
    <p:extLst>
      <p:ext uri="{BB962C8B-B14F-4D97-AF65-F5344CB8AC3E}">
        <p14:creationId xmlns:p14="http://schemas.microsoft.com/office/powerpoint/2010/main" val="113777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但是对于文本图像生成来说，</a:t>
            </a:r>
            <a:r>
              <a:rPr kumimoji="1" lang="en-US" altLang="zh-CN" dirty="0"/>
              <a:t>AR</a:t>
            </a:r>
            <a:r>
              <a:rPr kumimoji="1" lang="zh-CN" altLang="en-US" dirty="0"/>
              <a:t>模型有这样的两个缺陷</a:t>
            </a:r>
            <a:endParaRPr kumimoji="1" lang="en-US" altLang="zh-CN" dirty="0"/>
          </a:p>
          <a:p>
            <a:r>
              <a:rPr kumimoji="1" lang="zh-CN" altLang="en-US" dirty="0"/>
              <a:t>第一个问题是方法本身存在着单一方向的</a:t>
            </a:r>
            <a:r>
              <a:rPr kumimoji="1" lang="en-US" altLang="zh-CN" dirty="0"/>
              <a:t>bias</a:t>
            </a:r>
            <a:r>
              <a:rPr kumimoji="1" lang="zh-CN" altLang="en-US" dirty="0"/>
              <a:t>，即采用</a:t>
            </a:r>
            <a:r>
              <a:rPr kumimoji="1" lang="en-US" altLang="zh-CN" dirty="0"/>
              <a:t>reading</a:t>
            </a:r>
            <a:r>
              <a:rPr kumimoji="1" lang="zh-CN" altLang="en-US" dirty="0"/>
              <a:t> </a:t>
            </a:r>
            <a:r>
              <a:rPr kumimoji="1" lang="en-US" altLang="zh-CN" dirty="0"/>
              <a:t>order</a:t>
            </a:r>
            <a:r>
              <a:rPr kumimoji="1" lang="zh-CN" altLang="en-US" dirty="0"/>
              <a:t>的顺序进行生成。导致在生成过程中，无论是</a:t>
            </a:r>
            <a:r>
              <a:rPr kumimoji="1" lang="en-US" altLang="zh-CN" dirty="0"/>
              <a:t>image</a:t>
            </a:r>
            <a:r>
              <a:rPr kumimoji="1" lang="zh-CN" altLang="en-US" dirty="0"/>
              <a:t> </a:t>
            </a:r>
            <a:r>
              <a:rPr kumimoji="1" lang="en-US" altLang="zh-CN" dirty="0"/>
              <a:t>token</a:t>
            </a:r>
            <a:r>
              <a:rPr kumimoji="1" lang="zh-CN" altLang="en-US" dirty="0"/>
              <a:t>为单位，还是</a:t>
            </a:r>
            <a:r>
              <a:rPr kumimoji="1" lang="en-US" altLang="zh-CN" dirty="0"/>
              <a:t>pixel</a:t>
            </a:r>
            <a:r>
              <a:rPr kumimoji="1" lang="zh-CN" altLang="en-US" dirty="0"/>
              <a:t>为单位，都只能关注于之前生成的内容以及给定的文本描述。但是图像的信息可能来源于图像的任何区域，而不是仅限于左上方。</a:t>
            </a:r>
            <a:endParaRPr kumimoji="1" lang="en-US" altLang="zh-CN" dirty="0"/>
          </a:p>
          <a:p>
            <a:endParaRPr kumimoji="1" lang="en-US" altLang="zh-CN" dirty="0"/>
          </a:p>
          <a:p>
            <a:r>
              <a:rPr kumimoji="1" lang="zh-CN" altLang="en-US" dirty="0"/>
              <a:t>第二个问题是预测误差的积累。目前</a:t>
            </a:r>
            <a:r>
              <a:rPr kumimoji="1" lang="en-US" altLang="zh-CN" dirty="0"/>
              <a:t>AR</a:t>
            </a:r>
            <a:r>
              <a:rPr kumimoji="1" lang="zh-CN" altLang="en-US" dirty="0"/>
              <a:t>模型在训练过程通常采用</a:t>
            </a:r>
            <a:r>
              <a:rPr kumimoji="1" lang="en-US" altLang="zh-CN" dirty="0"/>
              <a:t>Teacher-forcing</a:t>
            </a:r>
            <a:r>
              <a:rPr kumimoji="1" lang="zh-CN" altLang="en-US" dirty="0"/>
              <a:t>的训练模式，对于每一个</a:t>
            </a:r>
            <a:r>
              <a:rPr kumimoji="1" lang="en-US" altLang="zh-CN" dirty="0"/>
              <a:t>step</a:t>
            </a:r>
            <a:r>
              <a:rPr kumimoji="1" lang="zh-CN" altLang="en-US" dirty="0"/>
              <a:t>，都会直接提供</a:t>
            </a:r>
            <a:r>
              <a:rPr kumimoji="1" lang="en-US" altLang="zh-CN" dirty="0"/>
              <a:t>ground</a:t>
            </a:r>
            <a:r>
              <a:rPr kumimoji="1" lang="zh-CN" altLang="en-US" dirty="0"/>
              <a:t> </a:t>
            </a:r>
            <a:r>
              <a:rPr kumimoji="1" lang="en-US" altLang="zh-CN" dirty="0"/>
              <a:t>truth</a:t>
            </a:r>
            <a:r>
              <a:rPr kumimoji="1" lang="zh-CN" altLang="en-US" dirty="0"/>
              <a:t>作为输入。而在</a:t>
            </a:r>
            <a:r>
              <a:rPr kumimoji="1" lang="en-US" altLang="zh-CN" dirty="0"/>
              <a:t>inference</a:t>
            </a:r>
            <a:r>
              <a:rPr kumimoji="1" lang="zh-CN" altLang="en-US" dirty="0"/>
              <a:t>的阶段呢，是将上一步的结果作为输入。这就造成了训练和推理过程的分布不一致，以及推理过程的每一步的结果是无法再被更改的，所以错误会不断的累积下来。</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3</a:t>
            </a:fld>
            <a:endParaRPr kumimoji="1" lang="zh-CN" altLang="en-US"/>
          </a:p>
        </p:txBody>
      </p:sp>
    </p:spTree>
    <p:extLst>
      <p:ext uri="{BB962C8B-B14F-4D97-AF65-F5344CB8AC3E}">
        <p14:creationId xmlns:p14="http://schemas.microsoft.com/office/powerpoint/2010/main" val="1961549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这项工作采用了</a:t>
            </a:r>
            <a:r>
              <a:rPr kumimoji="1" lang="en-US" altLang="zh-CN" dirty="0"/>
              <a:t>DDPM</a:t>
            </a:r>
            <a:r>
              <a:rPr kumimoji="1" lang="zh-CN" altLang="en-US" dirty="0"/>
              <a:t>模型，在图像生成任务上表现很好。模型的原理可以解释为，通过一个固定的马尔可夫链来逐步破坏模型的输入，这个步骤称为</a:t>
            </a:r>
            <a:r>
              <a:rPr kumimoji="1" lang="en-US" altLang="zh-CN" dirty="0"/>
              <a:t>diffusion</a:t>
            </a:r>
            <a:r>
              <a:rPr kumimoji="1" lang="zh-CN" altLang="en-US" dirty="0"/>
              <a:t>。经过固定的时间后呢，可以认为输入已经被破坏为完全的噪声。再通过学习条件转移分布来 逐步把这个隐变量去噪声，来得到想要的数据分布</a:t>
            </a:r>
            <a:endParaRPr kumimoji="1" lang="en-US" altLang="zh-CN" dirty="0"/>
          </a:p>
          <a:p>
            <a:endParaRPr kumimoji="1" lang="en-US" altLang="zh-CN" dirty="0"/>
          </a:p>
          <a:p>
            <a:r>
              <a:rPr kumimoji="1" lang="zh-CN" altLang="en-US" dirty="0"/>
              <a:t>同时也解决了前面提出的两个缺陷，这项工作采用了非自回归的方式去生成图像，所以不存在单一方向的</a:t>
            </a:r>
            <a:r>
              <a:rPr kumimoji="1" lang="en-US" altLang="zh-CN" dirty="0"/>
              <a:t>bias</a:t>
            </a:r>
          </a:p>
          <a:p>
            <a:r>
              <a:rPr kumimoji="1" lang="zh-CN" altLang="en-US" dirty="0"/>
              <a:t>以及采用了</a:t>
            </a:r>
            <a:r>
              <a:rPr kumimoji="1" lang="en-US" altLang="zh-CN" dirty="0"/>
              <a:t>Mask</a:t>
            </a:r>
            <a:r>
              <a:rPr kumimoji="1" lang="zh-CN" altLang="en-US" dirty="0"/>
              <a:t>和</a:t>
            </a:r>
            <a:r>
              <a:rPr kumimoji="1" lang="en-US" altLang="zh-CN" dirty="0"/>
              <a:t>Replace</a:t>
            </a:r>
            <a:r>
              <a:rPr kumimoji="1" lang="zh-CN" altLang="en-US" dirty="0"/>
              <a:t>的</a:t>
            </a:r>
            <a:r>
              <a:rPr kumimoji="1" lang="en-US" altLang="zh-CN" dirty="0"/>
              <a:t>diffusion</a:t>
            </a:r>
            <a:r>
              <a:rPr kumimoji="1" lang="zh-CN" altLang="en-US" dirty="0"/>
              <a:t>策略，引入了</a:t>
            </a:r>
            <a:r>
              <a:rPr kumimoji="1" lang="en-US" altLang="zh-CN" dirty="0"/>
              <a:t>Mask</a:t>
            </a:r>
            <a:r>
              <a:rPr kumimoji="1" lang="zh-CN" altLang="en-US" dirty="0"/>
              <a:t> </a:t>
            </a:r>
            <a:r>
              <a:rPr kumimoji="1" lang="en-US" altLang="zh-CN" dirty="0"/>
              <a:t>Token</a:t>
            </a:r>
            <a:r>
              <a:rPr kumimoji="1" lang="zh-CN" altLang="en-US" dirty="0"/>
              <a:t>和随机替换</a:t>
            </a:r>
            <a:r>
              <a:rPr kumimoji="1" lang="en-US" altLang="zh-CN" dirty="0"/>
              <a:t>Token</a:t>
            </a:r>
            <a:r>
              <a:rPr kumimoji="1" lang="zh-CN" altLang="en-US" dirty="0"/>
              <a:t>，来让模型学习预测</a:t>
            </a:r>
            <a:r>
              <a:rPr kumimoji="1" lang="en-US" altLang="zh-CN" dirty="0"/>
              <a:t>mask</a:t>
            </a:r>
            <a:r>
              <a:rPr kumimoji="1" lang="zh-CN" altLang="en-US" dirty="0"/>
              <a:t> </a:t>
            </a:r>
            <a:r>
              <a:rPr kumimoji="1" lang="en-US" altLang="zh-CN" dirty="0"/>
              <a:t>token</a:t>
            </a:r>
            <a:r>
              <a:rPr kumimoji="1" lang="zh-CN" altLang="en-US" dirty="0"/>
              <a:t>以及改正错误的</a:t>
            </a:r>
            <a:r>
              <a:rPr kumimoji="1" lang="en-US" altLang="zh-CN" dirty="0"/>
              <a:t>token</a:t>
            </a:r>
            <a:r>
              <a:rPr kumimoji="1" lang="zh-CN" altLang="en-US" dirty="0"/>
              <a:t>。在推理阶段，同时计算所有的</a:t>
            </a:r>
            <a:r>
              <a:rPr kumimoji="1" lang="en-US" altLang="zh-CN" dirty="0"/>
              <a:t>token</a:t>
            </a:r>
            <a:r>
              <a:rPr kumimoji="1" lang="zh-CN" altLang="en-US" dirty="0"/>
              <a:t>的分布，并且根据新的分布进行采样。</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4</a:t>
            </a:fld>
            <a:endParaRPr kumimoji="1" lang="zh-CN" altLang="en-US"/>
          </a:p>
        </p:txBody>
      </p:sp>
    </p:spTree>
    <p:extLst>
      <p:ext uri="{BB962C8B-B14F-4D97-AF65-F5344CB8AC3E}">
        <p14:creationId xmlns:p14="http://schemas.microsoft.com/office/powerpoint/2010/main" val="889005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因为这项工作用到了</a:t>
            </a:r>
            <a:r>
              <a:rPr kumimoji="1" lang="en-US" altLang="zh-CN" dirty="0"/>
              <a:t>VQ-VAE</a:t>
            </a:r>
            <a:r>
              <a:rPr kumimoji="1" lang="zh-CN" altLang="en-US" dirty="0"/>
              <a:t>来编码图像，所以再介绍一下</a:t>
            </a:r>
            <a:r>
              <a:rPr kumimoji="1" lang="en-US" altLang="zh-CN" dirty="0"/>
              <a:t>VQVAE</a:t>
            </a:r>
            <a:r>
              <a:rPr kumimoji="1" lang="zh-CN" altLang="en-US" dirty="0"/>
              <a:t>的过程，我使用的</a:t>
            </a:r>
            <a:r>
              <a:rPr lang="en" altLang="zh-CN" sz="1200" b="0" i="0" u="none" strike="noStrike" kern="1200" dirty="0" err="1">
                <a:solidFill>
                  <a:schemeClr val="tx1"/>
                </a:solidFill>
                <a:effectLst/>
                <a:latin typeface="+mn-lt"/>
                <a:ea typeface="+mn-ea"/>
                <a:cs typeface="+mn-cs"/>
              </a:rPr>
              <a:t>Junlong</a:t>
            </a:r>
            <a:r>
              <a:rPr lang="zh-CN" altLang="en" sz="1200" b="0" i="0" u="none" strike="noStrike" kern="1200" dirty="0">
                <a:solidFill>
                  <a:schemeClr val="tx1"/>
                </a:solidFill>
                <a:effectLst/>
                <a:latin typeface="+mn-lt"/>
                <a:ea typeface="+mn-ea"/>
                <a:cs typeface="+mn-cs"/>
              </a:rPr>
              <a:t>之前</a:t>
            </a:r>
            <a:r>
              <a:rPr lang="zh-CN" altLang="en-US" sz="1200" b="0" i="0" u="none" strike="noStrike" kern="1200" dirty="0">
                <a:solidFill>
                  <a:schemeClr val="tx1"/>
                </a:solidFill>
                <a:effectLst/>
                <a:latin typeface="+mn-lt"/>
                <a:ea typeface="+mn-ea"/>
                <a:cs typeface="+mn-cs"/>
              </a:rPr>
              <a:t>讲的时候用的图。首先将图像通过</a:t>
            </a:r>
            <a:r>
              <a:rPr lang="en-US" altLang="zh-CN" sz="1200" b="0" i="0" u="none" strike="noStrike" kern="1200" dirty="0">
                <a:solidFill>
                  <a:schemeClr val="tx1"/>
                </a:solidFill>
                <a:effectLst/>
                <a:latin typeface="+mn-lt"/>
                <a:ea typeface="+mn-ea"/>
                <a:cs typeface="+mn-cs"/>
              </a:rPr>
              <a:t>encoder</a:t>
            </a:r>
            <a:r>
              <a:rPr lang="zh-CN" altLang="en-US" sz="1200" b="0" i="0" u="none" strike="noStrike" kern="1200" dirty="0">
                <a:solidFill>
                  <a:schemeClr val="tx1"/>
                </a:solidFill>
                <a:effectLst/>
                <a:latin typeface="+mn-lt"/>
                <a:ea typeface="+mn-ea"/>
                <a:cs typeface="+mn-cs"/>
              </a:rPr>
              <a:t>得到特征图，尺寸是</a:t>
            </a:r>
            <a:r>
              <a:rPr lang="en-US" altLang="zh-CN" sz="1200" b="0" i="0" u="none" strike="noStrike" kern="1200" dirty="0" err="1">
                <a:solidFill>
                  <a:schemeClr val="tx1"/>
                </a:solidFill>
                <a:effectLst/>
                <a:latin typeface="+mn-lt"/>
                <a:ea typeface="+mn-ea"/>
                <a:cs typeface="+mn-cs"/>
              </a:rPr>
              <a:t>hwd</a:t>
            </a:r>
            <a:r>
              <a:rPr lang="zh-CN" altLang="en-US" sz="1200" b="0" i="0" u="none" strike="noStrike" kern="1200" dirty="0">
                <a:solidFill>
                  <a:schemeClr val="tx1"/>
                </a:solidFill>
                <a:effectLst/>
                <a:latin typeface="+mn-lt"/>
                <a:ea typeface="+mn-ea"/>
                <a:cs typeface="+mn-cs"/>
              </a:rPr>
              <a:t>，将每一个</a:t>
            </a:r>
            <a:r>
              <a:rPr lang="en-US" altLang="zh-CN" sz="1200" b="0" i="0" u="none" strike="noStrike" kern="1200" dirty="0">
                <a:solidFill>
                  <a:schemeClr val="tx1"/>
                </a:solidFill>
                <a:effectLst/>
                <a:latin typeface="+mn-lt"/>
                <a:ea typeface="+mn-ea"/>
                <a:cs typeface="+mn-cs"/>
              </a:rPr>
              <a:t>feature</a:t>
            </a:r>
            <a:r>
              <a:rPr lang="zh-CN" altLang="en-US" sz="1200" b="0" i="0" u="none" strike="noStrike" kern="1200" dirty="0">
                <a:solidFill>
                  <a:schemeClr val="tx1"/>
                </a:solidFill>
                <a:effectLst/>
                <a:latin typeface="+mn-lt"/>
                <a:ea typeface="+mn-ea"/>
                <a:cs typeface="+mn-cs"/>
              </a:rPr>
              <a:t>对应到</a:t>
            </a:r>
            <a:r>
              <a:rPr lang="en-US" altLang="zh-CN" sz="1200" b="0" i="0" u="none" strike="noStrike" kern="1200" dirty="0">
                <a:solidFill>
                  <a:schemeClr val="tx1"/>
                </a:solidFill>
                <a:effectLst/>
                <a:latin typeface="+mn-lt"/>
                <a:ea typeface="+mn-ea"/>
                <a:cs typeface="+mn-cs"/>
              </a:rPr>
              <a:t>codebook</a:t>
            </a:r>
            <a:r>
              <a:rPr lang="zh-CN" altLang="en-US" sz="1200" b="0" i="0" u="none" strike="noStrike" kern="1200" dirty="0">
                <a:solidFill>
                  <a:schemeClr val="tx1"/>
                </a:solidFill>
                <a:effectLst/>
                <a:latin typeface="+mn-lt"/>
                <a:ea typeface="+mn-ea"/>
                <a:cs typeface="+mn-cs"/>
              </a:rPr>
              <a:t>里最接近的</a:t>
            </a:r>
            <a:r>
              <a:rPr lang="en-US" altLang="zh-CN" sz="1200" b="0" i="0" u="none" strike="noStrike" kern="1200" dirty="0">
                <a:solidFill>
                  <a:schemeClr val="tx1"/>
                </a:solidFill>
                <a:effectLst/>
                <a:latin typeface="+mn-lt"/>
                <a:ea typeface="+mn-ea"/>
                <a:cs typeface="+mn-cs"/>
              </a:rPr>
              <a:t>embedding</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Zk</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kumimoji="1" lang="zh-CN" altLang="en-US" sz="1200" b="0" i="0" u="none" strike="noStrike" kern="1200" dirty="0">
                <a:solidFill>
                  <a:schemeClr val="tx1"/>
                </a:solidFill>
                <a:effectLst/>
                <a:latin typeface="+mn-lt"/>
                <a:ea typeface="+mn-ea"/>
                <a:cs typeface="+mn-cs"/>
              </a:rPr>
              <a:t>这个的</a:t>
            </a:r>
            <a:r>
              <a:rPr kumimoji="1" lang="en-US" altLang="zh-CN" sz="1200" b="0" i="0" u="none" strike="noStrike" kern="1200" dirty="0">
                <a:solidFill>
                  <a:schemeClr val="tx1"/>
                </a:solidFill>
                <a:effectLst/>
                <a:latin typeface="+mn-lt"/>
                <a:ea typeface="+mn-ea"/>
                <a:cs typeface="+mn-cs"/>
              </a:rPr>
              <a:t>loss</a:t>
            </a:r>
            <a:r>
              <a:rPr kumimoji="1" lang="zh-CN" altLang="en-US" sz="1200" b="0" i="0" u="none" strike="noStrike" kern="1200" dirty="0">
                <a:solidFill>
                  <a:schemeClr val="tx1"/>
                </a:solidFill>
                <a:effectLst/>
                <a:latin typeface="+mn-lt"/>
                <a:ea typeface="+mn-ea"/>
                <a:cs typeface="+mn-cs"/>
              </a:rPr>
              <a:t>就是这个式子，其中第二项在实践中会替换成</a:t>
            </a:r>
            <a:r>
              <a:rPr kumimoji="1" lang="en-US" altLang="zh-CN" sz="1200" b="0" i="0" u="none" strike="noStrike" kern="1200" dirty="0">
                <a:solidFill>
                  <a:schemeClr val="tx1"/>
                </a:solidFill>
                <a:effectLst/>
                <a:latin typeface="+mn-lt"/>
                <a:ea typeface="+mn-ea"/>
                <a:cs typeface="+mn-cs"/>
              </a:rPr>
              <a:t>EMA</a:t>
            </a:r>
            <a:r>
              <a:rPr kumimoji="1" lang="zh-CN" altLang="en-US" sz="1200" b="0" i="0" u="none" strike="noStrike" kern="1200" dirty="0">
                <a:solidFill>
                  <a:schemeClr val="tx1"/>
                </a:solidFill>
                <a:effectLst/>
                <a:latin typeface="+mn-lt"/>
                <a:ea typeface="+mn-ea"/>
                <a:cs typeface="+mn-cs"/>
              </a:rPr>
              <a:t>这个式子，就是之前</a:t>
            </a:r>
            <a:r>
              <a:rPr kumimoji="1" lang="en-US" altLang="zh-CN" sz="1200" b="0" i="0" u="none" strike="noStrike" kern="1200" dirty="0" err="1">
                <a:solidFill>
                  <a:schemeClr val="tx1"/>
                </a:solidFill>
                <a:effectLst/>
                <a:latin typeface="+mn-lt"/>
                <a:ea typeface="+mn-ea"/>
                <a:cs typeface="+mn-cs"/>
              </a:rPr>
              <a:t>junlong</a:t>
            </a:r>
            <a:r>
              <a:rPr kumimoji="1" lang="zh-CN" altLang="en-US" sz="1200" b="0" i="0" u="none" strike="noStrike" kern="1200" dirty="0">
                <a:solidFill>
                  <a:schemeClr val="tx1"/>
                </a:solidFill>
                <a:effectLst/>
                <a:latin typeface="+mn-lt"/>
                <a:ea typeface="+mn-ea"/>
                <a:cs typeface="+mn-cs"/>
              </a:rPr>
              <a:t>讲的</a:t>
            </a:r>
            <a:r>
              <a:rPr kumimoji="1" lang="en-US" altLang="zh-CN" sz="1200" b="0" i="0" u="none" strike="noStrike" kern="1200" dirty="0">
                <a:solidFill>
                  <a:schemeClr val="tx1"/>
                </a:solidFill>
                <a:effectLst/>
                <a:latin typeface="+mn-lt"/>
                <a:ea typeface="+mn-ea"/>
                <a:cs typeface="+mn-cs"/>
              </a:rPr>
              <a:t>VQVAE2</a:t>
            </a:r>
            <a:endParaRPr kumimoji="1" lang="zh-CN" altLang="en-US" dirty="0"/>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5</a:t>
            </a:fld>
            <a:endParaRPr kumimoji="1" lang="zh-CN" altLang="en-US"/>
          </a:p>
        </p:txBody>
      </p:sp>
    </p:spTree>
    <p:extLst>
      <p:ext uri="{BB962C8B-B14F-4D97-AF65-F5344CB8AC3E}">
        <p14:creationId xmlns:p14="http://schemas.microsoft.com/office/powerpoint/2010/main" val="384006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固定的马尔可夫链进行破坏，破坏的方式有三种，保持不变，随机替换，替换成</a:t>
            </a:r>
            <a:r>
              <a:rPr kumimoji="1" lang="en-US" altLang="zh-CN" dirty="0"/>
              <a:t>Mask</a:t>
            </a:r>
            <a:r>
              <a:rPr kumimoji="1" lang="zh-CN" altLang="en-US" dirty="0"/>
              <a:t> </a:t>
            </a:r>
            <a:r>
              <a:rPr kumimoji="1" lang="en-US" altLang="zh-CN" dirty="0"/>
              <a:t>token</a:t>
            </a:r>
          </a:p>
          <a:p>
            <a:r>
              <a:rPr kumimoji="1" lang="zh-CN" altLang="en-US" dirty="0"/>
              <a:t>这里字母</a:t>
            </a:r>
            <a:r>
              <a:rPr kumimoji="1" lang="en-US" altLang="zh-CN" dirty="0"/>
              <a:t>x</a:t>
            </a:r>
            <a:r>
              <a:rPr kumimoji="1" lang="zh-CN" altLang="en-US" dirty="0"/>
              <a:t>和字母</a:t>
            </a:r>
            <a:r>
              <a:rPr kumimoji="1" lang="en-US" altLang="zh-CN" dirty="0"/>
              <a:t>z</a:t>
            </a:r>
            <a:r>
              <a:rPr kumimoji="1" lang="zh-CN" altLang="en-US" dirty="0"/>
              <a:t>用的有点不太清楚，</a:t>
            </a:r>
            <a:r>
              <a:rPr kumimoji="1" lang="en-US" altLang="zh-CN" dirty="0"/>
              <a:t>x</a:t>
            </a:r>
            <a:r>
              <a:rPr kumimoji="1" lang="zh-CN" altLang="en-US" dirty="0"/>
              <a:t>应该是</a:t>
            </a:r>
            <a:r>
              <a:rPr kumimoji="1" lang="en-US" altLang="zh-CN" dirty="0"/>
              <a:t>z</a:t>
            </a:r>
            <a:r>
              <a:rPr kumimoji="1" lang="zh-CN" altLang="en-US" dirty="0"/>
              <a:t>的一个</a:t>
            </a:r>
            <a:r>
              <a:rPr kumimoji="1" lang="en-US" altLang="zh-CN" dirty="0"/>
              <a:t>token</a:t>
            </a:r>
            <a:r>
              <a:rPr kumimoji="1" lang="zh-CN" altLang="en-US" dirty="0"/>
              <a:t>，下面的示意图是针对单一</a:t>
            </a:r>
            <a:r>
              <a:rPr kumimoji="1" lang="en-US" altLang="zh-CN" dirty="0"/>
              <a:t>token</a:t>
            </a:r>
            <a:r>
              <a:rPr kumimoji="1" lang="zh-CN" altLang="en-US" dirty="0"/>
              <a:t>来画的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reverse distribution</a:t>
            </a:r>
            <a:r>
              <a:rPr kumimoji="1" lang="zh-CN" altLang="en-US" dirty="0"/>
              <a:t> 逆向分布</a:t>
            </a:r>
            <a:endParaRPr kumimoji="1" lang="en-US" altLang="zh-CN" dirty="0"/>
          </a:p>
          <a:p>
            <a:r>
              <a:rPr kumimoji="1" lang="zh-CN" altLang="en-US" dirty="0"/>
              <a:t>条件转移分布</a:t>
            </a:r>
            <a:r>
              <a:rPr kumimoji="1" lang="en-US" altLang="zh-CN" dirty="0"/>
              <a:t>p</a:t>
            </a:r>
            <a:r>
              <a:rPr kumimoji="1" lang="zh-CN" altLang="en-US" dirty="0"/>
              <a:t> </a:t>
            </a:r>
            <a:r>
              <a:rPr kumimoji="1" lang="en-US" altLang="zh-CN" dirty="0"/>
              <a:t>theta</a:t>
            </a:r>
            <a:r>
              <a:rPr kumimoji="1" lang="zh-CN" altLang="en-US" dirty="0"/>
              <a:t>  文本描述</a:t>
            </a:r>
            <a:r>
              <a:rPr kumimoji="1" lang="en-US" altLang="zh-CN" dirty="0"/>
              <a:t>y</a:t>
            </a:r>
            <a:r>
              <a:rPr kumimoji="1" lang="zh-CN" altLang="en-US" dirty="0"/>
              <a:t>和当前</a:t>
            </a:r>
            <a:r>
              <a:rPr kumimoji="1" lang="en-US" altLang="zh-CN" dirty="0" err="1"/>
              <a:t>xt</a:t>
            </a:r>
            <a:r>
              <a:rPr kumimoji="1" lang="zh-CN" altLang="en-US" dirty="0"/>
              <a:t>的基础上，逐步还原</a:t>
            </a:r>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6</a:t>
            </a:fld>
            <a:endParaRPr kumimoji="1" lang="zh-CN" altLang="en-US"/>
          </a:p>
        </p:txBody>
      </p:sp>
    </p:spTree>
    <p:extLst>
      <p:ext uri="{BB962C8B-B14F-4D97-AF65-F5344CB8AC3E}">
        <p14:creationId xmlns:p14="http://schemas.microsoft.com/office/powerpoint/2010/main" val="3264276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Qt </a:t>
            </a:r>
            <a:r>
              <a:rPr kumimoji="1" lang="zh-CN" altLang="en-US" dirty="0"/>
              <a:t>马尔可夫链的转移矩阵  </a:t>
            </a:r>
            <a:r>
              <a:rPr kumimoji="1" lang="en-US" altLang="zh-CN" dirty="0" err="1"/>
              <a:t>mn</a:t>
            </a:r>
            <a:r>
              <a:rPr kumimoji="1" lang="zh-CN" altLang="en-US" dirty="0"/>
              <a:t>位置是从</a:t>
            </a:r>
            <a:r>
              <a:rPr kumimoji="1" lang="en-US" altLang="zh-CN" dirty="0"/>
              <a:t>n</a:t>
            </a:r>
            <a:r>
              <a:rPr kumimoji="1" lang="zh-CN" altLang="en-US" dirty="0"/>
              <a:t>转移到</a:t>
            </a:r>
            <a:r>
              <a:rPr kumimoji="1" lang="en-US" altLang="zh-CN" dirty="0"/>
              <a:t>m</a:t>
            </a:r>
            <a:r>
              <a:rPr kumimoji="1" lang="zh-CN" altLang="en-US" dirty="0"/>
              <a:t>的概率</a:t>
            </a:r>
            <a:endParaRPr kumimoji="1" lang="en-US" altLang="zh-CN" dirty="0"/>
          </a:p>
          <a:p>
            <a:r>
              <a:rPr kumimoji="1" lang="zh-CN" altLang="en-US" dirty="0"/>
              <a:t>式子</a:t>
            </a:r>
            <a:r>
              <a:rPr kumimoji="1" lang="en-US" altLang="zh-CN" dirty="0"/>
              <a:t>3</a:t>
            </a:r>
            <a:r>
              <a:rPr kumimoji="1" lang="zh-CN" altLang="en-US" dirty="0"/>
              <a:t>是一个</a:t>
            </a:r>
            <a:r>
              <a:rPr kumimoji="1" lang="en-US" altLang="zh-CN" dirty="0"/>
              <a:t>one</a:t>
            </a:r>
            <a:r>
              <a:rPr kumimoji="1" lang="zh-CN" altLang="en-US" dirty="0"/>
              <a:t> </a:t>
            </a:r>
            <a:r>
              <a:rPr kumimoji="1" lang="en-US" altLang="zh-CN" dirty="0"/>
              <a:t>hot</a:t>
            </a:r>
            <a:r>
              <a:rPr kumimoji="1" lang="zh-CN" altLang="en-US" dirty="0"/>
              <a:t>的描述</a:t>
            </a:r>
            <a:endParaRPr kumimoji="1" lang="en-US" altLang="zh-CN" dirty="0"/>
          </a:p>
          <a:p>
            <a:r>
              <a:rPr kumimoji="1" lang="zh-CN" altLang="en-US" dirty="0"/>
              <a:t>式子</a:t>
            </a:r>
            <a:r>
              <a:rPr kumimoji="1" lang="en-US" altLang="zh-CN" dirty="0"/>
              <a:t>4</a:t>
            </a:r>
            <a:r>
              <a:rPr kumimoji="1" lang="zh-CN" altLang="en-US" dirty="0"/>
              <a:t>是根据马尔可夫链的形状，可以得到从</a:t>
            </a:r>
            <a:r>
              <a:rPr kumimoji="1" lang="en-US" altLang="zh-CN" dirty="0"/>
              <a:t>x0</a:t>
            </a:r>
            <a:r>
              <a:rPr kumimoji="1" lang="zh-CN" altLang="en-US" dirty="0"/>
              <a:t>转移到</a:t>
            </a:r>
            <a:r>
              <a:rPr kumimoji="1" lang="en-US" altLang="zh-CN" dirty="0" err="1"/>
              <a:t>xt</a:t>
            </a:r>
            <a:r>
              <a:rPr kumimoji="1" lang="zh-CN" altLang="en-US" dirty="0"/>
              <a:t>的式子简化为转移矩阵的矩阵乘法</a:t>
            </a:r>
            <a:endParaRPr kumimoji="1" lang="en-US" altLang="zh-CN" dirty="0"/>
          </a:p>
          <a:p>
            <a:r>
              <a:rPr kumimoji="1" lang="zh-CN" altLang="en-US" dirty="0"/>
              <a:t>式子</a:t>
            </a:r>
            <a:r>
              <a:rPr kumimoji="1" lang="en-US" altLang="zh-CN" dirty="0"/>
              <a:t>5</a:t>
            </a:r>
            <a:r>
              <a:rPr kumimoji="1" lang="zh-CN" altLang="en-US" dirty="0"/>
              <a:t>是逆向分布的表示，在输入图像确定的情况下，是确定的</a:t>
            </a:r>
            <a:endParaRPr kumimoji="1" lang="en-US" altLang="zh-CN" dirty="0"/>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7</a:t>
            </a:fld>
            <a:endParaRPr kumimoji="1" lang="zh-CN" altLang="en-US"/>
          </a:p>
        </p:txBody>
      </p:sp>
    </p:spTree>
    <p:extLst>
      <p:ext uri="{BB962C8B-B14F-4D97-AF65-F5344CB8AC3E}">
        <p14:creationId xmlns:p14="http://schemas.microsoft.com/office/powerpoint/2010/main" val="2210743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之前的工作中通常采用一个少量的均匀分布，以及</a:t>
            </a:r>
            <a:r>
              <a:rPr kumimoji="1" lang="en-US" altLang="zh-CN" dirty="0"/>
              <a:t>alpha</a:t>
            </a:r>
            <a:r>
              <a:rPr kumimoji="1" lang="zh-CN" altLang="en-US" dirty="0"/>
              <a:t> </a:t>
            </a:r>
            <a:r>
              <a:rPr kumimoji="1" lang="en-US" altLang="zh-CN" dirty="0"/>
              <a:t>t</a:t>
            </a:r>
            <a:r>
              <a:rPr kumimoji="1" lang="zh-CN" altLang="en-US" dirty="0"/>
              <a:t>保持状态不变</a:t>
            </a:r>
            <a:endParaRPr kumimoji="1" lang="en-US" altLang="zh-CN" dirty="0"/>
          </a:p>
          <a:p>
            <a:r>
              <a:rPr kumimoji="1" lang="zh-CN" altLang="en-US" dirty="0"/>
              <a:t>但作者认为，均匀分布在破坏输入数据上非常激进，</a:t>
            </a:r>
            <a:endParaRPr kumimoji="1" lang="en-US" altLang="zh-CN" dirty="0"/>
          </a:p>
          <a:p>
            <a:r>
              <a:rPr kumimoji="1" lang="zh-CN" altLang="en-US" dirty="0"/>
              <a:t>所以他们借鉴</a:t>
            </a:r>
            <a:r>
              <a:rPr kumimoji="1" lang="en-US" altLang="zh-CN" dirty="0"/>
              <a:t>MLM</a:t>
            </a:r>
            <a:r>
              <a:rPr kumimoji="1" lang="zh-CN" altLang="en-US" dirty="0"/>
              <a:t>提出了下面的转移矩阵</a:t>
            </a:r>
            <a:endParaRPr kumimoji="1" lang="en-US" altLang="zh-CN" dirty="0"/>
          </a:p>
          <a:p>
            <a:r>
              <a:rPr kumimoji="1" lang="zh-CN" altLang="en-US" dirty="0"/>
              <a:t>引入了</a:t>
            </a:r>
            <a:r>
              <a:rPr kumimoji="1" lang="en-US" altLang="zh-CN" dirty="0"/>
              <a:t>Mask</a:t>
            </a:r>
            <a:r>
              <a:rPr kumimoji="1" lang="zh-CN" altLang="en-US" dirty="0"/>
              <a:t> </a:t>
            </a:r>
            <a:r>
              <a:rPr kumimoji="1" lang="en-US" altLang="zh-CN" dirty="0"/>
              <a:t>token</a:t>
            </a:r>
          </a:p>
          <a:p>
            <a:r>
              <a:rPr kumimoji="1" lang="zh-CN" altLang="en-US" dirty="0"/>
              <a:t>计算</a:t>
            </a:r>
            <a:r>
              <a:rPr kumimoji="1" lang="en-US" altLang="zh-CN" dirty="0" err="1"/>
              <a:t>xt</a:t>
            </a:r>
            <a:r>
              <a:rPr kumimoji="1" lang="zh-CN" altLang="en-US" dirty="0"/>
              <a:t>的分布的式子可以简化为式子</a:t>
            </a:r>
            <a:r>
              <a:rPr kumimoji="1" lang="en-US" altLang="zh-CN" dirty="0"/>
              <a:t>8</a:t>
            </a:r>
            <a:r>
              <a:rPr kumimoji="1" lang="zh-CN" altLang="en-US" dirty="0"/>
              <a:t>，同时里面的系数可以被预先计算。时间复杂度降低</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8</a:t>
            </a:fld>
            <a:endParaRPr kumimoji="1" lang="zh-CN" altLang="en-US"/>
          </a:p>
        </p:txBody>
      </p:sp>
    </p:spTree>
    <p:extLst>
      <p:ext uri="{BB962C8B-B14F-4D97-AF65-F5344CB8AC3E}">
        <p14:creationId xmlns:p14="http://schemas.microsoft.com/office/powerpoint/2010/main" val="811669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前面提到这篇文章是用模型来学习逆向过程  采用</a:t>
            </a:r>
            <a:r>
              <a:rPr kumimoji="1" lang="en-US" altLang="zh-CN" dirty="0"/>
              <a:t>VLB</a:t>
            </a:r>
            <a:r>
              <a:rPr kumimoji="1" lang="zh-CN" altLang="en-US" dirty="0"/>
              <a:t>的优化目标</a:t>
            </a:r>
            <a:endParaRPr kumimoji="1" lang="en-US" altLang="zh-CN" dirty="0"/>
          </a:p>
          <a:p>
            <a:r>
              <a:rPr kumimoji="1" lang="en-US" altLang="zh-CN" dirty="0"/>
              <a:t>x0</a:t>
            </a:r>
            <a:r>
              <a:rPr kumimoji="1" lang="zh-CN" altLang="en-US" dirty="0"/>
              <a:t>来说，其实是最大似然的优化目标</a:t>
            </a:r>
            <a:endParaRPr kumimoji="1" lang="en-US" altLang="zh-CN" dirty="0"/>
          </a:p>
          <a:p>
            <a:r>
              <a:rPr kumimoji="1" lang="zh-CN" altLang="en-US" dirty="0"/>
              <a:t>对于其他的</a:t>
            </a:r>
            <a:r>
              <a:rPr kumimoji="1" lang="en-US" altLang="zh-CN" dirty="0"/>
              <a:t>t</a:t>
            </a:r>
            <a:r>
              <a:rPr kumimoji="1" lang="zh-CN" altLang="en-US" dirty="0"/>
              <a:t>来说，使用</a:t>
            </a:r>
            <a:r>
              <a:rPr kumimoji="1" lang="en-US" altLang="zh-CN" dirty="0"/>
              <a:t>KL</a:t>
            </a:r>
            <a:r>
              <a:rPr kumimoji="1" lang="zh-CN" altLang="en-US" dirty="0"/>
              <a:t>散度来拟合模型模拟的条件转移分布和真实的逆向分布</a:t>
            </a:r>
            <a:endParaRPr kumimoji="1" lang="en-US" altLang="zh-CN" dirty="0"/>
          </a:p>
          <a:p>
            <a:r>
              <a:rPr kumimoji="1" lang="zh-CN" altLang="en-US" dirty="0"/>
              <a:t>第三项是为了保证最终</a:t>
            </a:r>
            <a:r>
              <a:rPr kumimoji="1" lang="en-US" altLang="zh-CN" dirty="0" err="1"/>
              <a:t>Xt</a:t>
            </a:r>
            <a:r>
              <a:rPr kumimoji="1" lang="zh-CN" altLang="en-US" dirty="0"/>
              <a:t>的分布符合这个</a:t>
            </a:r>
            <a:r>
              <a:rPr kumimoji="1" lang="en-US" altLang="zh-CN" dirty="0"/>
              <a:t>diffusion</a:t>
            </a:r>
            <a:r>
              <a:rPr kumimoji="1" lang="zh-CN" altLang="en-US" dirty="0"/>
              <a:t>的先验，就是尽可能保证</a:t>
            </a:r>
            <a:r>
              <a:rPr kumimoji="1" lang="en-US" altLang="zh-CN" dirty="0" err="1"/>
              <a:t>Xt</a:t>
            </a:r>
            <a:r>
              <a:rPr kumimoji="1" lang="zh-CN" altLang="en-US" dirty="0"/>
              <a:t>是一个纯噪声，但给定</a:t>
            </a:r>
            <a:r>
              <a:rPr kumimoji="1" lang="en-US" altLang="zh-CN" dirty="0"/>
              <a:t>T</a:t>
            </a:r>
            <a:r>
              <a:rPr kumimoji="1" lang="zh-CN" altLang="en-US" dirty="0"/>
              <a:t>的情况下，这个值是固定的，所以在训练中直接忽略了</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D77E3287-DE29-DF47-B42A-84B788B680E2}" type="slidenum">
              <a:rPr kumimoji="1" lang="zh-CN" altLang="en-US" smtClean="0"/>
              <a:t>9</a:t>
            </a:fld>
            <a:endParaRPr kumimoji="1" lang="zh-CN" altLang="en-US"/>
          </a:p>
        </p:txBody>
      </p:sp>
    </p:spTree>
    <p:extLst>
      <p:ext uri="{BB962C8B-B14F-4D97-AF65-F5344CB8AC3E}">
        <p14:creationId xmlns:p14="http://schemas.microsoft.com/office/powerpoint/2010/main" val="1701493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0ECB2-D349-0C4F-B747-ED52E928E6E5}"/>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B558E39-93B2-FC4B-9A00-2676D240C0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F0419664-0516-BB4F-AADA-468E45A55E62}"/>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5" name="页脚占位符 4">
            <a:extLst>
              <a:ext uri="{FF2B5EF4-FFF2-40B4-BE49-F238E27FC236}">
                <a16:creationId xmlns:a16="http://schemas.microsoft.com/office/drawing/2014/main" id="{46CE47CE-72FE-C344-89BC-680732C5FBA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DFDD2BD-3D51-CA4E-8F7D-39F846379FA9}"/>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318822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06B304-D954-974D-8188-498D2E08C39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E3F9D8E-19ED-484E-B29F-9C7B1A14E0F9}"/>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067C539-DE3F-C74B-A5BE-D1EF6F74D956}"/>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5" name="页脚占位符 4">
            <a:extLst>
              <a:ext uri="{FF2B5EF4-FFF2-40B4-BE49-F238E27FC236}">
                <a16:creationId xmlns:a16="http://schemas.microsoft.com/office/drawing/2014/main" id="{7B729BA6-DB7C-5441-8A5F-08308CC52E9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B8ADD4B-7CB4-D24A-B86B-CF44F52D384A}"/>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211734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74FE9B-551D-004B-BBA4-588FE06B8131}"/>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12A2D6C-9C12-4143-8786-C30D8E7515E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A227C18-11DA-2443-8548-5872C06A89B1}"/>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5" name="页脚占位符 4">
            <a:extLst>
              <a:ext uri="{FF2B5EF4-FFF2-40B4-BE49-F238E27FC236}">
                <a16:creationId xmlns:a16="http://schemas.microsoft.com/office/drawing/2014/main" id="{FDEBBE91-A7B5-A946-BC23-2E6C0FB7123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8342876-05E1-4D49-93B2-CECEDFD8D677}"/>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565891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2DC43-4870-8A48-8AAF-4A534855F11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CED5646-4952-F245-B7B2-C8F127AB4260}"/>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36FEB5C-C1B4-3849-A23B-34036A012DD3}"/>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5" name="页脚占位符 4">
            <a:extLst>
              <a:ext uri="{FF2B5EF4-FFF2-40B4-BE49-F238E27FC236}">
                <a16:creationId xmlns:a16="http://schemas.microsoft.com/office/drawing/2014/main" id="{207E1FC2-4C15-CC47-9924-F135A8B8785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A51C7D8-F728-1148-B7BF-47534B1A4D1F}"/>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1319434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6D8C62-5A9F-EE4A-AFF3-8CBE25EE7B8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954650D-9998-6040-AE3C-E7A1B1398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5EF7456-AC1E-084C-BCA1-EB1461FA74B0}"/>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5" name="页脚占位符 4">
            <a:extLst>
              <a:ext uri="{FF2B5EF4-FFF2-40B4-BE49-F238E27FC236}">
                <a16:creationId xmlns:a16="http://schemas.microsoft.com/office/drawing/2014/main" id="{AA819766-BF0B-3443-9925-2038F0254F5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F9ED3BB-453D-394D-A175-DD0EA06A9C70}"/>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2640553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95F85-1331-154F-812C-6D72BF072D9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DFE915B-AB2D-9C41-9E84-5769F9A9EE63}"/>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95BCC944-CA42-6049-98F4-04F80FBE518C}"/>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F6F3399-949B-6F49-8485-7EBC01A95317}"/>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6" name="页脚占位符 5">
            <a:extLst>
              <a:ext uri="{FF2B5EF4-FFF2-40B4-BE49-F238E27FC236}">
                <a16:creationId xmlns:a16="http://schemas.microsoft.com/office/drawing/2014/main" id="{0F699435-E11E-4542-830A-4CEF83693ED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1075C74-DCCB-CA46-9EAC-89A205253E3D}"/>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1997688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4A0FA7-96E1-5949-A45D-50BDCA247FD5}"/>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469FC44-12AB-1E4D-849D-CF4A56082B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52454C7-341B-B44D-8F93-129F851669C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F49B796D-735F-D944-A15C-2AC01731C3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F9A16E6-060B-A740-9843-E5D5DD6B9BDE}"/>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8DD2042-2DB9-6B43-BA05-3D06D826EC3F}"/>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8" name="页脚占位符 7">
            <a:extLst>
              <a:ext uri="{FF2B5EF4-FFF2-40B4-BE49-F238E27FC236}">
                <a16:creationId xmlns:a16="http://schemas.microsoft.com/office/drawing/2014/main" id="{72CCF989-052D-6F4B-91BE-8DB207343DC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D7519B45-BBE0-7840-9BB8-CAC7BAEEC3ED}"/>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3840226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EBD15-DF86-2944-B807-BA264975DCC9}"/>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7E1601B6-055F-B843-A367-7F521A262714}"/>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4" name="页脚占位符 3">
            <a:extLst>
              <a:ext uri="{FF2B5EF4-FFF2-40B4-BE49-F238E27FC236}">
                <a16:creationId xmlns:a16="http://schemas.microsoft.com/office/drawing/2014/main" id="{98FC0D1D-0F2D-5C43-B8EF-CA9403808FEC}"/>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218283C-0E81-0043-894B-AFC465B7742B}"/>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2245786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4147D1B-5E40-A045-A580-88BA1F07B3CC}"/>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3" name="页脚占位符 2">
            <a:extLst>
              <a:ext uri="{FF2B5EF4-FFF2-40B4-BE49-F238E27FC236}">
                <a16:creationId xmlns:a16="http://schemas.microsoft.com/office/drawing/2014/main" id="{01806859-9C46-A945-97E1-8034837560B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8D8495B-F2A8-0C46-9BE6-2AC7433FB747}"/>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101960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46B281-8BCE-D74F-9FE5-F6524442D2C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CB433CE-DFA1-3847-9C73-758A9C8DDA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E8FA9F38-1E58-3F4F-8FC1-269A46D8D8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BC49908-2E71-064A-9456-D2D6D53676B1}"/>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6" name="页脚占位符 5">
            <a:extLst>
              <a:ext uri="{FF2B5EF4-FFF2-40B4-BE49-F238E27FC236}">
                <a16:creationId xmlns:a16="http://schemas.microsoft.com/office/drawing/2014/main" id="{88D06AED-49CC-AF49-99B1-434EF85A33A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40D8E23-AFED-8749-AE41-04B273B1BD51}"/>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2280783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6C9E3-F64F-8546-AFD2-62A61598754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202B56D3-DC0A-8446-BECB-835C20206C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2A9C0D02-A1F3-8943-9CD0-AA87CAF58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1290798-05CD-BE4E-89F0-CA806894F041}"/>
              </a:ext>
            </a:extLst>
          </p:cNvPr>
          <p:cNvSpPr>
            <a:spLocks noGrp="1"/>
          </p:cNvSpPr>
          <p:nvPr>
            <p:ph type="dt" sz="half" idx="10"/>
          </p:nvPr>
        </p:nvSpPr>
        <p:spPr/>
        <p:txBody>
          <a:bodyPr/>
          <a:lstStyle/>
          <a:p>
            <a:fld id="{293E47D7-4803-C149-A986-76AB85190277}" type="datetimeFigureOut">
              <a:rPr kumimoji="1" lang="zh-CN" altLang="en-US" smtClean="0"/>
              <a:t>2021/12/10</a:t>
            </a:fld>
            <a:endParaRPr kumimoji="1" lang="zh-CN" altLang="en-US"/>
          </a:p>
        </p:txBody>
      </p:sp>
      <p:sp>
        <p:nvSpPr>
          <p:cNvPr id="6" name="页脚占位符 5">
            <a:extLst>
              <a:ext uri="{FF2B5EF4-FFF2-40B4-BE49-F238E27FC236}">
                <a16:creationId xmlns:a16="http://schemas.microsoft.com/office/drawing/2014/main" id="{AB5A5A8F-2993-A246-8348-22EBB06B9C5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B220006-17CE-D146-A3E4-27A067EDB187}"/>
              </a:ext>
            </a:extLst>
          </p:cNvPr>
          <p:cNvSpPr>
            <a:spLocks noGrp="1"/>
          </p:cNvSpPr>
          <p:nvPr>
            <p:ph type="sldNum" sz="quarter" idx="12"/>
          </p:nvPr>
        </p:nvSpPr>
        <p:spPr/>
        <p:txBody>
          <a:body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377195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7F0431-1BEF-9A48-A944-739AFC74DF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59DF627-5102-1B40-87E8-2450673F6F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48FC7FA-F0C8-BD4F-AFCC-89030AC2AA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3E47D7-4803-C149-A986-76AB85190277}" type="datetimeFigureOut">
              <a:rPr kumimoji="1" lang="zh-CN" altLang="en-US" smtClean="0"/>
              <a:t>2021/12/10</a:t>
            </a:fld>
            <a:endParaRPr kumimoji="1" lang="zh-CN" altLang="en-US"/>
          </a:p>
        </p:txBody>
      </p:sp>
      <p:sp>
        <p:nvSpPr>
          <p:cNvPr id="5" name="页脚占位符 4">
            <a:extLst>
              <a:ext uri="{FF2B5EF4-FFF2-40B4-BE49-F238E27FC236}">
                <a16:creationId xmlns:a16="http://schemas.microsoft.com/office/drawing/2014/main" id="{0556EA53-96D3-5B4A-8551-5BBA3D2478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F80A3115-639A-A24D-9AB4-BD3377E47D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10E07-535F-FB40-9DDD-92D261CDEA32}" type="slidenum">
              <a:rPr kumimoji="1" lang="zh-CN" altLang="en-US" smtClean="0"/>
              <a:t>‹#›</a:t>
            </a:fld>
            <a:endParaRPr kumimoji="1" lang="zh-CN" altLang="en-US"/>
          </a:p>
        </p:txBody>
      </p:sp>
    </p:spTree>
    <p:extLst>
      <p:ext uri="{BB962C8B-B14F-4D97-AF65-F5344CB8AC3E}">
        <p14:creationId xmlns:p14="http://schemas.microsoft.com/office/powerpoint/2010/main" val="99483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75989-FA70-FB43-9286-1436DEB199FE}"/>
              </a:ext>
            </a:extLst>
          </p:cNvPr>
          <p:cNvSpPr>
            <a:spLocks noGrp="1"/>
          </p:cNvSpPr>
          <p:nvPr>
            <p:ph type="ctrTitle"/>
          </p:nvPr>
        </p:nvSpPr>
        <p:spPr/>
        <p:txBody>
          <a:bodyPr>
            <a:normAutofit fontScale="90000"/>
          </a:bodyPr>
          <a:lstStyle/>
          <a:p>
            <a:r>
              <a:rPr kumimoji="1" lang="en" altLang="zh-CN" dirty="0"/>
              <a:t>Vector Quantized Diffusion Model for Text-to-Image Synthesis</a:t>
            </a:r>
            <a:endParaRPr kumimoji="1" lang="zh-CN" altLang="en-US" dirty="0"/>
          </a:p>
        </p:txBody>
      </p:sp>
      <p:sp>
        <p:nvSpPr>
          <p:cNvPr id="3" name="副标题 2">
            <a:extLst>
              <a:ext uri="{FF2B5EF4-FFF2-40B4-BE49-F238E27FC236}">
                <a16:creationId xmlns:a16="http://schemas.microsoft.com/office/drawing/2014/main" id="{1D681A0D-6DED-5B45-BBEE-25DFC571D85B}"/>
              </a:ext>
            </a:extLst>
          </p:cNvPr>
          <p:cNvSpPr>
            <a:spLocks noGrp="1"/>
          </p:cNvSpPr>
          <p:nvPr>
            <p:ph type="subTitle" idx="1"/>
          </p:nvPr>
        </p:nvSpPr>
        <p:spPr/>
        <p:txBody>
          <a:bodyPr>
            <a:normAutofit lnSpcReduction="10000"/>
          </a:bodyPr>
          <a:lstStyle/>
          <a:p>
            <a:r>
              <a:rPr kumimoji="1" lang="en" altLang="zh-CN" dirty="0" err="1"/>
              <a:t>Shuyang</a:t>
            </a:r>
            <a:r>
              <a:rPr kumimoji="1" lang="en" altLang="zh-CN" dirty="0"/>
              <a:t> Gu</a:t>
            </a:r>
            <a:r>
              <a:rPr kumimoji="1" lang="en" altLang="zh-CN" baseline="30000" dirty="0"/>
              <a:t>1</a:t>
            </a:r>
            <a:r>
              <a:rPr kumimoji="1" lang="en" altLang="zh-CN" dirty="0"/>
              <a:t> Dong Chen</a:t>
            </a:r>
            <a:r>
              <a:rPr kumimoji="1" lang="en" altLang="zh-CN" baseline="30000" dirty="0"/>
              <a:t>2</a:t>
            </a:r>
            <a:r>
              <a:rPr kumimoji="1" lang="en" altLang="zh-CN" dirty="0"/>
              <a:t> </a:t>
            </a:r>
            <a:r>
              <a:rPr kumimoji="1" lang="en" altLang="zh-CN" dirty="0" err="1"/>
              <a:t>Jianmin</a:t>
            </a:r>
            <a:r>
              <a:rPr kumimoji="1" lang="en" altLang="zh-CN" dirty="0"/>
              <a:t> Bao</a:t>
            </a:r>
            <a:r>
              <a:rPr kumimoji="1" lang="en" altLang="zh-CN" baseline="30000" dirty="0"/>
              <a:t>2</a:t>
            </a:r>
            <a:r>
              <a:rPr kumimoji="1" lang="en" altLang="zh-CN" dirty="0"/>
              <a:t> Fang Wen</a:t>
            </a:r>
            <a:r>
              <a:rPr kumimoji="1" lang="en" altLang="zh-CN" baseline="30000" dirty="0"/>
              <a:t>2</a:t>
            </a:r>
            <a:r>
              <a:rPr kumimoji="1" lang="en" altLang="zh-CN" dirty="0"/>
              <a:t> </a:t>
            </a:r>
          </a:p>
          <a:p>
            <a:r>
              <a:rPr kumimoji="1" lang="en" altLang="zh-CN" dirty="0"/>
              <a:t>Bo Zhang</a:t>
            </a:r>
            <a:r>
              <a:rPr kumimoji="1" lang="en" altLang="zh-CN" baseline="30000" dirty="0"/>
              <a:t>2</a:t>
            </a:r>
            <a:r>
              <a:rPr kumimoji="1" lang="en" altLang="zh-CN" dirty="0"/>
              <a:t> </a:t>
            </a:r>
            <a:r>
              <a:rPr kumimoji="1" lang="en" altLang="zh-CN" dirty="0" err="1"/>
              <a:t>Dongdong</a:t>
            </a:r>
            <a:r>
              <a:rPr kumimoji="1" lang="en" altLang="zh-CN" dirty="0"/>
              <a:t> Chen</a:t>
            </a:r>
            <a:r>
              <a:rPr kumimoji="1" lang="en" altLang="zh-CN" baseline="30000" dirty="0"/>
              <a:t>2</a:t>
            </a:r>
            <a:r>
              <a:rPr kumimoji="1" lang="en" altLang="zh-CN" dirty="0"/>
              <a:t> Lu Yuan</a:t>
            </a:r>
            <a:r>
              <a:rPr kumimoji="1" lang="en" altLang="zh-CN" baseline="30000" dirty="0"/>
              <a:t>2</a:t>
            </a:r>
            <a:r>
              <a:rPr kumimoji="1" lang="en" altLang="zh-CN" dirty="0"/>
              <a:t> </a:t>
            </a:r>
            <a:r>
              <a:rPr kumimoji="1" lang="en" altLang="zh-CN" dirty="0" err="1"/>
              <a:t>Baining</a:t>
            </a:r>
            <a:r>
              <a:rPr kumimoji="1" lang="en" altLang="zh-CN" dirty="0"/>
              <a:t> Guo</a:t>
            </a:r>
            <a:r>
              <a:rPr kumimoji="1" lang="en" altLang="zh-CN" baseline="30000" dirty="0"/>
              <a:t>2</a:t>
            </a:r>
            <a:r>
              <a:rPr kumimoji="1" lang="en" altLang="zh-CN" dirty="0"/>
              <a:t>  </a:t>
            </a:r>
          </a:p>
          <a:p>
            <a:endParaRPr kumimoji="1" lang="en" altLang="zh-CN" dirty="0"/>
          </a:p>
          <a:p>
            <a:r>
              <a:rPr kumimoji="1" lang="en" altLang="zh-CN" baseline="30000" dirty="0"/>
              <a:t>1</a:t>
            </a:r>
            <a:r>
              <a:rPr kumimoji="1" lang="en" altLang="zh-CN" dirty="0"/>
              <a:t>University of Science and Technology of China </a:t>
            </a:r>
            <a:r>
              <a:rPr kumimoji="1" lang="en" altLang="zh-CN" baseline="30000" dirty="0"/>
              <a:t>2</a:t>
            </a:r>
            <a:r>
              <a:rPr kumimoji="1" lang="en" altLang="zh-CN" dirty="0"/>
              <a:t>Microsoft Research</a:t>
            </a:r>
            <a:endParaRPr kumimoji="1" lang="zh-CN" altLang="en-US" dirty="0"/>
          </a:p>
        </p:txBody>
      </p:sp>
    </p:spTree>
    <p:extLst>
      <p:ext uri="{BB962C8B-B14F-4D97-AF65-F5344CB8AC3E}">
        <p14:creationId xmlns:p14="http://schemas.microsoft.com/office/powerpoint/2010/main" val="3530538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C153F8-A1BA-A94A-979D-657E59B53B8B}"/>
              </a:ext>
            </a:extLst>
          </p:cNvPr>
          <p:cNvSpPr>
            <a:spLocks noGrp="1"/>
          </p:cNvSpPr>
          <p:nvPr>
            <p:ph type="title"/>
          </p:nvPr>
        </p:nvSpPr>
        <p:spPr/>
        <p:txBody>
          <a:bodyPr/>
          <a:lstStyle/>
          <a:p>
            <a:r>
              <a:rPr kumimoji="1" lang="en-US" altLang="zh-CN" dirty="0"/>
              <a:t>Tricks</a:t>
            </a:r>
            <a:endParaRPr kumimoji="1" lang="zh-CN" altLang="en-US" dirty="0"/>
          </a:p>
        </p:txBody>
      </p:sp>
      <p:pic>
        <p:nvPicPr>
          <p:cNvPr id="4" name="内容占位符 3">
            <a:extLst>
              <a:ext uri="{FF2B5EF4-FFF2-40B4-BE49-F238E27FC236}">
                <a16:creationId xmlns:a16="http://schemas.microsoft.com/office/drawing/2014/main" id="{53227A22-514B-3A48-A5FD-15859D4F407E}"/>
              </a:ext>
            </a:extLst>
          </p:cNvPr>
          <p:cNvPicPr>
            <a:picLocks noGrp="1" noChangeAspect="1"/>
          </p:cNvPicPr>
          <p:nvPr>
            <p:ph idx="1"/>
          </p:nvPr>
        </p:nvPicPr>
        <p:blipFill>
          <a:blip r:embed="rId3"/>
          <a:stretch>
            <a:fillRect/>
          </a:stretch>
        </p:blipFill>
        <p:spPr>
          <a:xfrm>
            <a:off x="2112264" y="2000282"/>
            <a:ext cx="7967472" cy="1327912"/>
          </a:xfrm>
          <a:prstGeom prst="rect">
            <a:avLst/>
          </a:prstGeom>
        </p:spPr>
      </p:pic>
      <p:pic>
        <p:nvPicPr>
          <p:cNvPr id="5" name="图片 4">
            <a:extLst>
              <a:ext uri="{FF2B5EF4-FFF2-40B4-BE49-F238E27FC236}">
                <a16:creationId xmlns:a16="http://schemas.microsoft.com/office/drawing/2014/main" id="{669D050D-2E93-B244-AF9C-5E3F39BF78DB}"/>
              </a:ext>
            </a:extLst>
          </p:cNvPr>
          <p:cNvPicPr>
            <a:picLocks noChangeAspect="1"/>
          </p:cNvPicPr>
          <p:nvPr/>
        </p:nvPicPr>
        <p:blipFill>
          <a:blip r:embed="rId4"/>
          <a:stretch>
            <a:fillRect/>
          </a:stretch>
        </p:blipFill>
        <p:spPr>
          <a:xfrm>
            <a:off x="1775460" y="3429000"/>
            <a:ext cx="8641080" cy="1014641"/>
          </a:xfrm>
          <a:prstGeom prst="rect">
            <a:avLst/>
          </a:prstGeom>
        </p:spPr>
      </p:pic>
      <p:sp>
        <p:nvSpPr>
          <p:cNvPr id="6" name="矩形 5">
            <a:extLst>
              <a:ext uri="{FF2B5EF4-FFF2-40B4-BE49-F238E27FC236}">
                <a16:creationId xmlns:a16="http://schemas.microsoft.com/office/drawing/2014/main" id="{85D049C1-41D0-AF4E-B504-EF8DEB1E7411}"/>
              </a:ext>
            </a:extLst>
          </p:cNvPr>
          <p:cNvSpPr/>
          <p:nvPr/>
        </p:nvSpPr>
        <p:spPr>
          <a:xfrm>
            <a:off x="931831" y="1690688"/>
            <a:ext cx="7120860" cy="3108543"/>
          </a:xfrm>
          <a:prstGeom prst="rect">
            <a:avLst/>
          </a:prstGeom>
        </p:spPr>
        <p:txBody>
          <a:bodyPr wrap="none">
            <a:spAutoFit/>
          </a:bodyPr>
          <a:lstStyle/>
          <a:p>
            <a:pPr marL="457200" indent="-457200">
              <a:buFont typeface="Arial" panose="020B0604020202020204" pitchFamily="34" charset="0"/>
              <a:buChar char="•"/>
            </a:pPr>
            <a:r>
              <a:rPr kumimoji="1" lang="en" altLang="zh-CN" sz="2800" dirty="0"/>
              <a:t>Reparameterization trick on discrete stage</a:t>
            </a: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endParaRPr lang="en-US" altLang="zh-CN" sz="2800" dirty="0"/>
          </a:p>
          <a:p>
            <a:endParaRPr lang="en-US" altLang="zh-CN" sz="2800" dirty="0"/>
          </a:p>
          <a:p>
            <a:pPr marL="457200" indent="-457200">
              <a:buFont typeface="Arial" panose="020B0604020202020204" pitchFamily="34" charset="0"/>
              <a:buChar char="•"/>
            </a:pPr>
            <a:r>
              <a:rPr lang="zh-CN" altLang="en-US" sz="2800" dirty="0"/>
              <a:t>Fast inference strategy</a:t>
            </a:r>
          </a:p>
        </p:txBody>
      </p:sp>
      <p:pic>
        <p:nvPicPr>
          <p:cNvPr id="7" name="图片 6">
            <a:extLst>
              <a:ext uri="{FF2B5EF4-FFF2-40B4-BE49-F238E27FC236}">
                <a16:creationId xmlns:a16="http://schemas.microsoft.com/office/drawing/2014/main" id="{5046F72C-BFB9-A146-9EDD-FE946F92E76A}"/>
              </a:ext>
            </a:extLst>
          </p:cNvPr>
          <p:cNvPicPr>
            <a:picLocks noChangeAspect="1"/>
          </p:cNvPicPr>
          <p:nvPr/>
        </p:nvPicPr>
        <p:blipFill>
          <a:blip r:embed="rId5"/>
          <a:stretch>
            <a:fillRect/>
          </a:stretch>
        </p:blipFill>
        <p:spPr>
          <a:xfrm>
            <a:off x="3090672" y="4900037"/>
            <a:ext cx="6175248" cy="1312044"/>
          </a:xfrm>
          <a:prstGeom prst="rect">
            <a:avLst/>
          </a:prstGeom>
        </p:spPr>
      </p:pic>
      <p:pic>
        <p:nvPicPr>
          <p:cNvPr id="8" name="图片 7">
            <a:extLst>
              <a:ext uri="{FF2B5EF4-FFF2-40B4-BE49-F238E27FC236}">
                <a16:creationId xmlns:a16="http://schemas.microsoft.com/office/drawing/2014/main" id="{A54EAB83-F5E7-0348-9F08-07EE3EDF19AB}"/>
              </a:ext>
            </a:extLst>
          </p:cNvPr>
          <p:cNvPicPr>
            <a:picLocks noChangeAspect="1"/>
          </p:cNvPicPr>
          <p:nvPr/>
        </p:nvPicPr>
        <p:blipFill rotWithShape="1">
          <a:blip r:embed="rId6"/>
          <a:srcRect b="5484"/>
          <a:stretch/>
        </p:blipFill>
        <p:spPr>
          <a:xfrm>
            <a:off x="8345174" y="1690688"/>
            <a:ext cx="2372101" cy="522160"/>
          </a:xfrm>
          <a:prstGeom prst="rect">
            <a:avLst/>
          </a:prstGeom>
        </p:spPr>
      </p:pic>
    </p:spTree>
    <p:extLst>
      <p:ext uri="{BB962C8B-B14F-4D97-AF65-F5344CB8AC3E}">
        <p14:creationId xmlns:p14="http://schemas.microsoft.com/office/powerpoint/2010/main" val="4021534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850066-D7EF-184B-AFBB-39A09C256FB9}"/>
              </a:ext>
            </a:extLst>
          </p:cNvPr>
          <p:cNvSpPr>
            <a:spLocks noGrp="1"/>
          </p:cNvSpPr>
          <p:nvPr>
            <p:ph type="title"/>
          </p:nvPr>
        </p:nvSpPr>
        <p:spPr/>
        <p:txBody>
          <a:bodyPr/>
          <a:lstStyle/>
          <a:p>
            <a:r>
              <a:rPr kumimoji="1" lang="en-US" altLang="zh-CN" dirty="0"/>
              <a:t>Algorithms</a:t>
            </a:r>
            <a:endParaRPr kumimoji="1" lang="zh-CN" altLang="en-US" dirty="0"/>
          </a:p>
        </p:txBody>
      </p:sp>
      <p:pic>
        <p:nvPicPr>
          <p:cNvPr id="4" name="内容占位符 3">
            <a:extLst>
              <a:ext uri="{FF2B5EF4-FFF2-40B4-BE49-F238E27FC236}">
                <a16:creationId xmlns:a16="http://schemas.microsoft.com/office/drawing/2014/main" id="{F8A7B63B-8690-0348-800A-21A23104513B}"/>
              </a:ext>
            </a:extLst>
          </p:cNvPr>
          <p:cNvPicPr>
            <a:picLocks noGrp="1" noChangeAspect="1"/>
          </p:cNvPicPr>
          <p:nvPr>
            <p:ph idx="1"/>
          </p:nvPr>
        </p:nvPicPr>
        <p:blipFill>
          <a:blip r:embed="rId3"/>
          <a:stretch>
            <a:fillRect/>
          </a:stretch>
        </p:blipFill>
        <p:spPr>
          <a:xfrm>
            <a:off x="527304" y="1846136"/>
            <a:ext cx="5651611" cy="3834511"/>
          </a:xfrm>
          <a:prstGeom prst="rect">
            <a:avLst/>
          </a:prstGeom>
        </p:spPr>
      </p:pic>
      <p:pic>
        <p:nvPicPr>
          <p:cNvPr id="5" name="图片 4">
            <a:extLst>
              <a:ext uri="{FF2B5EF4-FFF2-40B4-BE49-F238E27FC236}">
                <a16:creationId xmlns:a16="http://schemas.microsoft.com/office/drawing/2014/main" id="{024D04C2-19CC-6B44-8D30-F57256F4B239}"/>
              </a:ext>
            </a:extLst>
          </p:cNvPr>
          <p:cNvPicPr>
            <a:picLocks noChangeAspect="1"/>
          </p:cNvPicPr>
          <p:nvPr/>
        </p:nvPicPr>
        <p:blipFill>
          <a:blip r:embed="rId4"/>
          <a:stretch>
            <a:fillRect/>
          </a:stretch>
        </p:blipFill>
        <p:spPr>
          <a:xfrm>
            <a:off x="6618009" y="2384070"/>
            <a:ext cx="5351047" cy="2758642"/>
          </a:xfrm>
          <a:prstGeom prst="rect">
            <a:avLst/>
          </a:prstGeom>
        </p:spPr>
      </p:pic>
    </p:spTree>
    <p:extLst>
      <p:ext uri="{BB962C8B-B14F-4D97-AF65-F5344CB8AC3E}">
        <p14:creationId xmlns:p14="http://schemas.microsoft.com/office/powerpoint/2010/main" val="588113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ED92D0-8B4A-8046-8405-AD7C3F04CABA}"/>
              </a:ext>
            </a:extLst>
          </p:cNvPr>
          <p:cNvSpPr>
            <a:spLocks noGrp="1"/>
          </p:cNvSpPr>
          <p:nvPr>
            <p:ph type="title"/>
          </p:nvPr>
        </p:nvSpPr>
        <p:spPr/>
        <p:txBody>
          <a:bodyPr/>
          <a:lstStyle/>
          <a:p>
            <a:r>
              <a:rPr kumimoji="1" lang="en" altLang="zh-CN" dirty="0"/>
              <a:t>Model architecture</a:t>
            </a:r>
            <a:endParaRPr kumimoji="1" lang="zh-CN" altLang="en-US" dirty="0"/>
          </a:p>
        </p:txBody>
      </p:sp>
      <p:pic>
        <p:nvPicPr>
          <p:cNvPr id="4" name="内容占位符 3">
            <a:extLst>
              <a:ext uri="{FF2B5EF4-FFF2-40B4-BE49-F238E27FC236}">
                <a16:creationId xmlns:a16="http://schemas.microsoft.com/office/drawing/2014/main" id="{4777B1F3-006A-C448-84FC-FF073292F173}"/>
              </a:ext>
            </a:extLst>
          </p:cNvPr>
          <p:cNvPicPr>
            <a:picLocks noGrp="1" noChangeAspect="1"/>
          </p:cNvPicPr>
          <p:nvPr>
            <p:ph idx="1"/>
          </p:nvPr>
        </p:nvPicPr>
        <p:blipFill>
          <a:blip r:embed="rId3"/>
          <a:stretch>
            <a:fillRect/>
          </a:stretch>
        </p:blipFill>
        <p:spPr>
          <a:xfrm>
            <a:off x="1935000" y="1469009"/>
            <a:ext cx="8322000" cy="4351338"/>
          </a:xfrm>
          <a:prstGeom prst="rect">
            <a:avLst/>
          </a:prstGeom>
        </p:spPr>
      </p:pic>
      <p:pic>
        <p:nvPicPr>
          <p:cNvPr id="5" name="图片 4">
            <a:extLst>
              <a:ext uri="{FF2B5EF4-FFF2-40B4-BE49-F238E27FC236}">
                <a16:creationId xmlns:a16="http://schemas.microsoft.com/office/drawing/2014/main" id="{07CB081E-175B-D34A-B4D2-9035CECB84AD}"/>
              </a:ext>
            </a:extLst>
          </p:cNvPr>
          <p:cNvPicPr>
            <a:picLocks noChangeAspect="1"/>
          </p:cNvPicPr>
          <p:nvPr/>
        </p:nvPicPr>
        <p:blipFill rotWithShape="1">
          <a:blip r:embed="rId4"/>
          <a:srcRect t="10032"/>
          <a:stretch/>
        </p:blipFill>
        <p:spPr>
          <a:xfrm>
            <a:off x="1935000" y="5961887"/>
            <a:ext cx="8322000" cy="656875"/>
          </a:xfrm>
          <a:prstGeom prst="rect">
            <a:avLst/>
          </a:prstGeom>
        </p:spPr>
      </p:pic>
    </p:spTree>
    <p:extLst>
      <p:ext uri="{BB962C8B-B14F-4D97-AF65-F5344CB8AC3E}">
        <p14:creationId xmlns:p14="http://schemas.microsoft.com/office/powerpoint/2010/main" val="3113474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8C644-2630-DA48-B855-E40A042E3E38}"/>
              </a:ext>
            </a:extLst>
          </p:cNvPr>
          <p:cNvSpPr>
            <a:spLocks noGrp="1"/>
          </p:cNvSpPr>
          <p:nvPr>
            <p:ph type="title"/>
          </p:nvPr>
        </p:nvSpPr>
        <p:spPr/>
        <p:txBody>
          <a:bodyPr/>
          <a:lstStyle/>
          <a:p>
            <a:r>
              <a:rPr kumimoji="1" lang="en-US" altLang="zh-CN" dirty="0"/>
              <a:t>Ablations</a:t>
            </a:r>
            <a:endParaRPr kumimoji="1" lang="zh-CN" altLang="en-US" dirty="0"/>
          </a:p>
        </p:txBody>
      </p:sp>
      <p:sp>
        <p:nvSpPr>
          <p:cNvPr id="3" name="内容占位符 2">
            <a:extLst>
              <a:ext uri="{FF2B5EF4-FFF2-40B4-BE49-F238E27FC236}">
                <a16:creationId xmlns:a16="http://schemas.microsoft.com/office/drawing/2014/main" id="{01DE3B0F-FC52-5E45-9DD9-0D1B58D3A09A}"/>
              </a:ext>
            </a:extLst>
          </p:cNvPr>
          <p:cNvSpPr>
            <a:spLocks noGrp="1"/>
          </p:cNvSpPr>
          <p:nvPr>
            <p:ph idx="1"/>
          </p:nvPr>
        </p:nvSpPr>
        <p:spPr/>
        <p:txBody>
          <a:bodyPr/>
          <a:lstStyle/>
          <a:p>
            <a:r>
              <a:rPr kumimoji="1" lang="en-US" altLang="zh-CN" dirty="0"/>
              <a:t>Number of timesteps</a:t>
            </a:r>
          </a:p>
          <a:p>
            <a:endParaRPr kumimoji="1" lang="zh-CN" altLang="en-US" dirty="0"/>
          </a:p>
        </p:txBody>
      </p:sp>
      <p:pic>
        <p:nvPicPr>
          <p:cNvPr id="4" name="图片 3">
            <a:extLst>
              <a:ext uri="{FF2B5EF4-FFF2-40B4-BE49-F238E27FC236}">
                <a16:creationId xmlns:a16="http://schemas.microsoft.com/office/drawing/2014/main" id="{228C7340-B62B-5847-A31D-C2B47289F86F}"/>
              </a:ext>
            </a:extLst>
          </p:cNvPr>
          <p:cNvPicPr>
            <a:picLocks noChangeAspect="1"/>
          </p:cNvPicPr>
          <p:nvPr/>
        </p:nvPicPr>
        <p:blipFill>
          <a:blip r:embed="rId3"/>
          <a:stretch>
            <a:fillRect/>
          </a:stretch>
        </p:blipFill>
        <p:spPr>
          <a:xfrm>
            <a:off x="2444374" y="2415443"/>
            <a:ext cx="7303251" cy="3761520"/>
          </a:xfrm>
          <a:prstGeom prst="rect">
            <a:avLst/>
          </a:prstGeom>
        </p:spPr>
      </p:pic>
    </p:spTree>
    <p:extLst>
      <p:ext uri="{BB962C8B-B14F-4D97-AF65-F5344CB8AC3E}">
        <p14:creationId xmlns:p14="http://schemas.microsoft.com/office/powerpoint/2010/main" val="298082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8C644-2630-DA48-B855-E40A042E3E38}"/>
              </a:ext>
            </a:extLst>
          </p:cNvPr>
          <p:cNvSpPr>
            <a:spLocks noGrp="1"/>
          </p:cNvSpPr>
          <p:nvPr>
            <p:ph type="title"/>
          </p:nvPr>
        </p:nvSpPr>
        <p:spPr/>
        <p:txBody>
          <a:bodyPr/>
          <a:lstStyle/>
          <a:p>
            <a:r>
              <a:rPr kumimoji="1" lang="en-US" altLang="zh-CN" dirty="0"/>
              <a:t>Ablations</a:t>
            </a:r>
            <a:endParaRPr kumimoji="1" lang="zh-CN" altLang="en-US" dirty="0"/>
          </a:p>
        </p:txBody>
      </p:sp>
      <p:sp>
        <p:nvSpPr>
          <p:cNvPr id="3" name="内容占位符 2">
            <a:extLst>
              <a:ext uri="{FF2B5EF4-FFF2-40B4-BE49-F238E27FC236}">
                <a16:creationId xmlns:a16="http://schemas.microsoft.com/office/drawing/2014/main" id="{01DE3B0F-FC52-5E45-9DD9-0D1B58D3A09A}"/>
              </a:ext>
            </a:extLst>
          </p:cNvPr>
          <p:cNvSpPr>
            <a:spLocks noGrp="1"/>
          </p:cNvSpPr>
          <p:nvPr>
            <p:ph idx="1"/>
          </p:nvPr>
        </p:nvSpPr>
        <p:spPr/>
        <p:txBody>
          <a:bodyPr/>
          <a:lstStyle/>
          <a:p>
            <a:r>
              <a:rPr kumimoji="1" lang="en-US" altLang="zh-CN" dirty="0"/>
              <a:t>Mask-and-replace diffusion strategy &amp; Truncation</a:t>
            </a:r>
            <a:endParaRPr kumimoji="1" lang="zh-CN" altLang="en-US" dirty="0"/>
          </a:p>
        </p:txBody>
      </p:sp>
      <p:pic>
        <p:nvPicPr>
          <p:cNvPr id="5" name="图片 4">
            <a:extLst>
              <a:ext uri="{FF2B5EF4-FFF2-40B4-BE49-F238E27FC236}">
                <a16:creationId xmlns:a16="http://schemas.microsoft.com/office/drawing/2014/main" id="{927B7A26-29AB-C746-BDA8-252D9CF145C5}"/>
              </a:ext>
            </a:extLst>
          </p:cNvPr>
          <p:cNvPicPr>
            <a:picLocks noChangeAspect="1"/>
          </p:cNvPicPr>
          <p:nvPr/>
        </p:nvPicPr>
        <p:blipFill>
          <a:blip r:embed="rId3"/>
          <a:stretch>
            <a:fillRect/>
          </a:stretch>
        </p:blipFill>
        <p:spPr>
          <a:xfrm>
            <a:off x="1607012" y="2637268"/>
            <a:ext cx="8977976" cy="3674632"/>
          </a:xfrm>
          <a:prstGeom prst="rect">
            <a:avLst/>
          </a:prstGeom>
        </p:spPr>
      </p:pic>
    </p:spTree>
    <p:extLst>
      <p:ext uri="{BB962C8B-B14F-4D97-AF65-F5344CB8AC3E}">
        <p14:creationId xmlns:p14="http://schemas.microsoft.com/office/powerpoint/2010/main" val="488719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38C644-2630-DA48-B855-E40A042E3E38}"/>
              </a:ext>
            </a:extLst>
          </p:cNvPr>
          <p:cNvSpPr>
            <a:spLocks noGrp="1"/>
          </p:cNvSpPr>
          <p:nvPr>
            <p:ph type="title"/>
          </p:nvPr>
        </p:nvSpPr>
        <p:spPr/>
        <p:txBody>
          <a:bodyPr/>
          <a:lstStyle/>
          <a:p>
            <a:r>
              <a:rPr kumimoji="1" lang="en-US" altLang="zh-CN" dirty="0"/>
              <a:t>Ablations</a:t>
            </a:r>
            <a:endParaRPr kumimoji="1" lang="zh-CN" altLang="en-US" dirty="0"/>
          </a:p>
        </p:txBody>
      </p:sp>
      <p:sp>
        <p:nvSpPr>
          <p:cNvPr id="3" name="内容占位符 2">
            <a:extLst>
              <a:ext uri="{FF2B5EF4-FFF2-40B4-BE49-F238E27FC236}">
                <a16:creationId xmlns:a16="http://schemas.microsoft.com/office/drawing/2014/main" id="{01DE3B0F-FC52-5E45-9DD9-0D1B58D3A09A}"/>
              </a:ext>
            </a:extLst>
          </p:cNvPr>
          <p:cNvSpPr>
            <a:spLocks noGrp="1"/>
          </p:cNvSpPr>
          <p:nvPr>
            <p:ph idx="1"/>
          </p:nvPr>
        </p:nvSpPr>
        <p:spPr/>
        <p:txBody>
          <a:bodyPr/>
          <a:lstStyle/>
          <a:p>
            <a:r>
              <a:rPr kumimoji="1" lang="en-US" altLang="zh-CN" dirty="0"/>
              <a:t>VQ-Diffusion vs VQ-AR</a:t>
            </a:r>
            <a:endParaRPr kumimoji="1" lang="zh-CN" altLang="en-US" dirty="0"/>
          </a:p>
        </p:txBody>
      </p:sp>
      <p:pic>
        <p:nvPicPr>
          <p:cNvPr id="4" name="图片 3">
            <a:extLst>
              <a:ext uri="{FF2B5EF4-FFF2-40B4-BE49-F238E27FC236}">
                <a16:creationId xmlns:a16="http://schemas.microsoft.com/office/drawing/2014/main" id="{CCB14248-C793-7843-A5ED-C7F1477F9E7E}"/>
              </a:ext>
            </a:extLst>
          </p:cNvPr>
          <p:cNvPicPr>
            <a:picLocks noChangeAspect="1"/>
          </p:cNvPicPr>
          <p:nvPr/>
        </p:nvPicPr>
        <p:blipFill>
          <a:blip r:embed="rId3"/>
          <a:stretch>
            <a:fillRect/>
          </a:stretch>
        </p:blipFill>
        <p:spPr>
          <a:xfrm>
            <a:off x="2823316" y="2229930"/>
            <a:ext cx="6545367" cy="4489704"/>
          </a:xfrm>
          <a:prstGeom prst="rect">
            <a:avLst/>
          </a:prstGeom>
        </p:spPr>
      </p:pic>
    </p:spTree>
    <p:extLst>
      <p:ext uri="{BB962C8B-B14F-4D97-AF65-F5344CB8AC3E}">
        <p14:creationId xmlns:p14="http://schemas.microsoft.com/office/powerpoint/2010/main" val="342497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7C9EB9-9464-CC4C-9343-88E9BDE345E0}"/>
              </a:ext>
            </a:extLst>
          </p:cNvPr>
          <p:cNvSpPr>
            <a:spLocks noGrp="1"/>
          </p:cNvSpPr>
          <p:nvPr>
            <p:ph type="title"/>
          </p:nvPr>
        </p:nvSpPr>
        <p:spPr/>
        <p:txBody>
          <a:bodyPr/>
          <a:lstStyle/>
          <a:p>
            <a:r>
              <a:rPr kumimoji="1" lang="en-US" altLang="zh-CN" dirty="0"/>
              <a:t>Comparison with SOTA</a:t>
            </a:r>
            <a:endParaRPr kumimoji="1" lang="zh-CN" altLang="en-US" dirty="0"/>
          </a:p>
        </p:txBody>
      </p:sp>
      <p:pic>
        <p:nvPicPr>
          <p:cNvPr id="4" name="内容占位符 3">
            <a:extLst>
              <a:ext uri="{FF2B5EF4-FFF2-40B4-BE49-F238E27FC236}">
                <a16:creationId xmlns:a16="http://schemas.microsoft.com/office/drawing/2014/main" id="{0C192208-C1D1-8849-A613-C9D4E7283BEE}"/>
              </a:ext>
            </a:extLst>
          </p:cNvPr>
          <p:cNvPicPr>
            <a:picLocks noGrp="1" noChangeAspect="1"/>
          </p:cNvPicPr>
          <p:nvPr>
            <p:ph idx="1"/>
          </p:nvPr>
        </p:nvPicPr>
        <p:blipFill>
          <a:blip r:embed="rId3"/>
          <a:stretch>
            <a:fillRect/>
          </a:stretch>
        </p:blipFill>
        <p:spPr>
          <a:xfrm>
            <a:off x="3392278" y="1825625"/>
            <a:ext cx="5407443" cy="4351338"/>
          </a:xfrm>
          <a:prstGeom prst="rect">
            <a:avLst/>
          </a:prstGeom>
        </p:spPr>
      </p:pic>
      <p:sp>
        <p:nvSpPr>
          <p:cNvPr id="5" name="矩形 4">
            <a:extLst>
              <a:ext uri="{FF2B5EF4-FFF2-40B4-BE49-F238E27FC236}">
                <a16:creationId xmlns:a16="http://schemas.microsoft.com/office/drawing/2014/main" id="{D1FF53C8-2785-8640-A6EA-0875C39D8040}"/>
              </a:ext>
            </a:extLst>
          </p:cNvPr>
          <p:cNvSpPr/>
          <p:nvPr/>
        </p:nvSpPr>
        <p:spPr>
          <a:xfrm>
            <a:off x="3392278" y="3429000"/>
            <a:ext cx="5276234" cy="52120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5344C8E6-D955-9B4D-B826-5CA17ED78C44}"/>
              </a:ext>
            </a:extLst>
          </p:cNvPr>
          <p:cNvPicPr>
            <a:picLocks noChangeAspect="1"/>
          </p:cNvPicPr>
          <p:nvPr/>
        </p:nvPicPr>
        <p:blipFill>
          <a:blip r:embed="rId4"/>
          <a:stretch>
            <a:fillRect/>
          </a:stretch>
        </p:blipFill>
        <p:spPr>
          <a:xfrm>
            <a:off x="0" y="597738"/>
            <a:ext cx="12192000" cy="5662524"/>
          </a:xfrm>
          <a:prstGeom prst="rect">
            <a:avLst/>
          </a:prstGeom>
        </p:spPr>
      </p:pic>
    </p:spTree>
    <p:extLst>
      <p:ext uri="{BB962C8B-B14F-4D97-AF65-F5344CB8AC3E}">
        <p14:creationId xmlns:p14="http://schemas.microsoft.com/office/powerpoint/2010/main" val="16740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77283D-F114-5C49-87C2-C7537716B597}"/>
              </a:ext>
            </a:extLst>
          </p:cNvPr>
          <p:cNvSpPr>
            <a:spLocks noGrp="1"/>
          </p:cNvSpPr>
          <p:nvPr>
            <p:ph type="title"/>
          </p:nvPr>
        </p:nvSpPr>
        <p:spPr/>
        <p:txBody>
          <a:bodyPr/>
          <a:lstStyle/>
          <a:p>
            <a:r>
              <a:rPr kumimoji="1" lang="en" altLang="zh-CN" dirty="0"/>
              <a:t>In the wild text-to-image synthesis</a:t>
            </a:r>
            <a:endParaRPr kumimoji="1" lang="zh-CN" altLang="en-US" dirty="0"/>
          </a:p>
        </p:txBody>
      </p:sp>
      <p:pic>
        <p:nvPicPr>
          <p:cNvPr id="4" name="内容占位符 3">
            <a:extLst>
              <a:ext uri="{FF2B5EF4-FFF2-40B4-BE49-F238E27FC236}">
                <a16:creationId xmlns:a16="http://schemas.microsoft.com/office/drawing/2014/main" id="{0DEC8BEE-6189-A943-8A5E-4594F236C1F2}"/>
              </a:ext>
            </a:extLst>
          </p:cNvPr>
          <p:cNvPicPr>
            <a:picLocks noGrp="1" noChangeAspect="1"/>
          </p:cNvPicPr>
          <p:nvPr>
            <p:ph idx="1"/>
          </p:nvPr>
        </p:nvPicPr>
        <p:blipFill>
          <a:blip r:embed="rId3"/>
          <a:stretch>
            <a:fillRect/>
          </a:stretch>
        </p:blipFill>
        <p:spPr>
          <a:xfrm>
            <a:off x="3527374" y="1350136"/>
            <a:ext cx="5137252" cy="5373259"/>
          </a:xfrm>
          <a:prstGeom prst="rect">
            <a:avLst/>
          </a:prstGeom>
        </p:spPr>
      </p:pic>
    </p:spTree>
    <p:extLst>
      <p:ext uri="{BB962C8B-B14F-4D97-AF65-F5344CB8AC3E}">
        <p14:creationId xmlns:p14="http://schemas.microsoft.com/office/powerpoint/2010/main" val="2808593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082FB-979E-CB4F-B9FB-96BB2BD9282A}"/>
              </a:ext>
            </a:extLst>
          </p:cNvPr>
          <p:cNvSpPr>
            <a:spLocks noGrp="1"/>
          </p:cNvSpPr>
          <p:nvPr>
            <p:ph type="title"/>
          </p:nvPr>
        </p:nvSpPr>
        <p:spPr/>
        <p:txBody>
          <a:bodyPr/>
          <a:lstStyle/>
          <a:p>
            <a:r>
              <a:rPr kumimoji="1" lang="en" altLang="zh-CN" dirty="0"/>
              <a:t>Unified generation model</a:t>
            </a:r>
            <a:endParaRPr kumimoji="1" lang="zh-CN" altLang="en-US" dirty="0"/>
          </a:p>
        </p:txBody>
      </p:sp>
      <p:pic>
        <p:nvPicPr>
          <p:cNvPr id="4" name="内容占位符 3">
            <a:extLst>
              <a:ext uri="{FF2B5EF4-FFF2-40B4-BE49-F238E27FC236}">
                <a16:creationId xmlns:a16="http://schemas.microsoft.com/office/drawing/2014/main" id="{D20B63C6-00C6-FA44-99E7-93F06525E0B8}"/>
              </a:ext>
            </a:extLst>
          </p:cNvPr>
          <p:cNvPicPr>
            <a:picLocks noGrp="1" noChangeAspect="1"/>
          </p:cNvPicPr>
          <p:nvPr>
            <p:ph idx="1"/>
          </p:nvPr>
        </p:nvPicPr>
        <p:blipFill>
          <a:blip r:embed="rId3"/>
          <a:stretch>
            <a:fillRect/>
          </a:stretch>
        </p:blipFill>
        <p:spPr>
          <a:xfrm>
            <a:off x="3598860" y="1825625"/>
            <a:ext cx="4994279" cy="4351338"/>
          </a:xfrm>
          <a:prstGeom prst="rect">
            <a:avLst/>
          </a:prstGeom>
        </p:spPr>
      </p:pic>
    </p:spTree>
    <p:extLst>
      <p:ext uri="{BB962C8B-B14F-4D97-AF65-F5344CB8AC3E}">
        <p14:creationId xmlns:p14="http://schemas.microsoft.com/office/powerpoint/2010/main" val="2682930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92D58-1742-4242-8D58-4BDF9EA0BD11}"/>
              </a:ext>
            </a:extLst>
          </p:cNvPr>
          <p:cNvSpPr>
            <a:spLocks noGrp="1"/>
          </p:cNvSpPr>
          <p:nvPr>
            <p:ph type="title"/>
          </p:nvPr>
        </p:nvSpPr>
        <p:spPr/>
        <p:txBody>
          <a:bodyPr/>
          <a:lstStyle/>
          <a:p>
            <a:r>
              <a:rPr kumimoji="1" lang="en-US" altLang="zh-CN" dirty="0"/>
              <a:t>Thanks.</a:t>
            </a:r>
            <a:endParaRPr kumimoji="1" lang="zh-CN" altLang="en-US" dirty="0"/>
          </a:p>
        </p:txBody>
      </p:sp>
      <p:sp>
        <p:nvSpPr>
          <p:cNvPr id="3" name="文本占位符 2">
            <a:extLst>
              <a:ext uri="{FF2B5EF4-FFF2-40B4-BE49-F238E27FC236}">
                <a16:creationId xmlns:a16="http://schemas.microsoft.com/office/drawing/2014/main" id="{6F180AB7-FAEC-6A4F-B561-B1C91B6B0343}"/>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53163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D1FC9-BBBD-5943-81D8-8E5BACA139F0}"/>
              </a:ext>
            </a:extLst>
          </p:cNvPr>
          <p:cNvSpPr>
            <a:spLocks noGrp="1"/>
          </p:cNvSpPr>
          <p:nvPr>
            <p:ph type="title"/>
          </p:nvPr>
        </p:nvSpPr>
        <p:spPr/>
        <p:txBody>
          <a:bodyPr/>
          <a:lstStyle/>
          <a:p>
            <a:r>
              <a:rPr kumimoji="1" lang="en-US" altLang="zh-CN" dirty="0"/>
              <a:t>Text-to-Image Synthesis</a:t>
            </a:r>
            <a:endParaRPr kumimoji="1" lang="zh-CN" altLang="en-US" dirty="0"/>
          </a:p>
        </p:txBody>
      </p:sp>
      <p:sp>
        <p:nvSpPr>
          <p:cNvPr id="3" name="内容占位符 2">
            <a:extLst>
              <a:ext uri="{FF2B5EF4-FFF2-40B4-BE49-F238E27FC236}">
                <a16:creationId xmlns:a16="http://schemas.microsoft.com/office/drawing/2014/main" id="{65566789-095A-574B-869D-C56D5C3D1396}"/>
              </a:ext>
            </a:extLst>
          </p:cNvPr>
          <p:cNvSpPr>
            <a:spLocks noGrp="1"/>
          </p:cNvSpPr>
          <p:nvPr>
            <p:ph idx="1"/>
          </p:nvPr>
        </p:nvSpPr>
        <p:spPr/>
        <p:txBody>
          <a:bodyPr/>
          <a:lstStyle/>
          <a:p>
            <a:r>
              <a:rPr kumimoji="1" lang="en-US" altLang="zh-CN" dirty="0"/>
              <a:t>Success of </a:t>
            </a:r>
            <a:r>
              <a:rPr kumimoji="1" lang="en-US" altLang="zh-CN" b="1" dirty="0"/>
              <a:t>Transformer</a:t>
            </a:r>
            <a:r>
              <a:rPr kumimoji="1" lang="en-US" altLang="zh-CN" dirty="0"/>
              <a:t> brings successful language models for computer vision tasks.</a:t>
            </a:r>
          </a:p>
          <a:p>
            <a:r>
              <a:rPr kumimoji="1" lang="en-US" altLang="zh-CN" b="1" dirty="0"/>
              <a:t>Autoregressive (AR) model </a:t>
            </a:r>
            <a:r>
              <a:rPr kumimoji="1" lang="en-US" altLang="zh-CN" dirty="0"/>
              <a:t>is natural and popular approach for text-to-text generation and </a:t>
            </a:r>
            <a:r>
              <a:rPr kumimoji="1" lang="en-US" altLang="zh-CN" b="1" dirty="0"/>
              <a:t>text-to-image generation </a:t>
            </a:r>
            <a:r>
              <a:rPr kumimoji="1" lang="en-US" altLang="zh-CN" dirty="0"/>
              <a:t>(DALL-E).</a:t>
            </a:r>
            <a:endParaRPr kumimoji="1" lang="zh-CN" altLang="en-US" dirty="0"/>
          </a:p>
        </p:txBody>
      </p:sp>
    </p:spTree>
    <p:extLst>
      <p:ext uri="{BB962C8B-B14F-4D97-AF65-F5344CB8AC3E}">
        <p14:creationId xmlns:p14="http://schemas.microsoft.com/office/powerpoint/2010/main" val="10206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AD822-8D8A-E443-9BE5-D238E78A4E1D}"/>
              </a:ext>
            </a:extLst>
          </p:cNvPr>
          <p:cNvSpPr>
            <a:spLocks noGrp="1"/>
          </p:cNvSpPr>
          <p:nvPr>
            <p:ph type="title"/>
          </p:nvPr>
        </p:nvSpPr>
        <p:spPr/>
        <p:txBody>
          <a:bodyPr/>
          <a:lstStyle/>
          <a:p>
            <a:r>
              <a:rPr kumimoji="1" lang="en-US" altLang="zh-CN" dirty="0"/>
              <a:t>Text-to-Image Synthesis</a:t>
            </a:r>
            <a:endParaRPr kumimoji="1" lang="zh-CN" altLang="en-US" dirty="0"/>
          </a:p>
        </p:txBody>
      </p:sp>
      <p:sp>
        <p:nvSpPr>
          <p:cNvPr id="3" name="内容占位符 2">
            <a:extLst>
              <a:ext uri="{FF2B5EF4-FFF2-40B4-BE49-F238E27FC236}">
                <a16:creationId xmlns:a16="http://schemas.microsoft.com/office/drawing/2014/main" id="{F93CB9F7-5CBF-4940-89F8-3DC44D0D1A78}"/>
              </a:ext>
            </a:extLst>
          </p:cNvPr>
          <p:cNvSpPr>
            <a:spLocks noGrp="1"/>
          </p:cNvSpPr>
          <p:nvPr>
            <p:ph idx="1"/>
          </p:nvPr>
        </p:nvSpPr>
        <p:spPr/>
        <p:txBody>
          <a:bodyPr/>
          <a:lstStyle/>
          <a:p>
            <a:r>
              <a:rPr kumimoji="1" lang="en" altLang="zh-CN" dirty="0"/>
              <a:t>Weaknesses</a:t>
            </a:r>
            <a:r>
              <a:rPr kumimoji="1" lang="zh-CN" altLang="en-US" dirty="0"/>
              <a:t> </a:t>
            </a:r>
            <a:r>
              <a:rPr kumimoji="1" lang="en-US" altLang="zh-CN" dirty="0"/>
              <a:t>for AR model</a:t>
            </a:r>
          </a:p>
          <a:p>
            <a:pPr marL="914400" lvl="1" indent="-457200">
              <a:buFont typeface="+mj-lt"/>
              <a:buAutoNum type="arabicPeriod"/>
            </a:pPr>
            <a:r>
              <a:rPr kumimoji="1" lang="en" altLang="zh-CN" dirty="0"/>
              <a:t>Unidirectional bias</a:t>
            </a:r>
          </a:p>
          <a:p>
            <a:pPr lvl="2"/>
            <a:r>
              <a:rPr kumimoji="1" lang="en" altLang="zh-CN" dirty="0"/>
              <a:t>Contextual information only from left or above.</a:t>
            </a:r>
            <a:endParaRPr kumimoji="1" lang="en-US" altLang="zh-CN" dirty="0"/>
          </a:p>
          <a:p>
            <a:pPr marL="914400" lvl="1" indent="-457200">
              <a:buFont typeface="+mj-lt"/>
              <a:buAutoNum type="arabicPeriod"/>
            </a:pPr>
            <a:r>
              <a:rPr kumimoji="1" lang="en" altLang="zh-CN" dirty="0"/>
              <a:t>Accumulated prediction errors</a:t>
            </a:r>
          </a:p>
          <a:p>
            <a:pPr lvl="2"/>
            <a:r>
              <a:rPr kumimoji="1" lang="en" altLang="zh-CN" dirty="0"/>
              <a:t>Teacher-forcing during training</a:t>
            </a:r>
          </a:p>
        </p:txBody>
      </p:sp>
    </p:spTree>
    <p:extLst>
      <p:ext uri="{BB962C8B-B14F-4D97-AF65-F5344CB8AC3E}">
        <p14:creationId xmlns:p14="http://schemas.microsoft.com/office/powerpoint/2010/main" val="735700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97DDFE-FF88-E146-93FE-AC65ADC71AB6}"/>
              </a:ext>
            </a:extLst>
          </p:cNvPr>
          <p:cNvSpPr>
            <a:spLocks noGrp="1"/>
          </p:cNvSpPr>
          <p:nvPr>
            <p:ph type="title"/>
          </p:nvPr>
        </p:nvSpPr>
        <p:spPr/>
        <p:txBody>
          <a:bodyPr/>
          <a:lstStyle/>
          <a:p>
            <a:r>
              <a:rPr kumimoji="1" lang="en" altLang="zh-CN" dirty="0"/>
              <a:t>VQ-Diffusion model</a:t>
            </a:r>
            <a:endParaRPr kumimoji="1" lang="zh-CN" altLang="en-US" dirty="0"/>
          </a:p>
        </p:txBody>
      </p:sp>
      <p:sp>
        <p:nvSpPr>
          <p:cNvPr id="3" name="内容占位符 2">
            <a:extLst>
              <a:ext uri="{FF2B5EF4-FFF2-40B4-BE49-F238E27FC236}">
                <a16:creationId xmlns:a16="http://schemas.microsoft.com/office/drawing/2014/main" id="{C1BEFECA-BF7B-A04F-A56B-C70688922670}"/>
              </a:ext>
            </a:extLst>
          </p:cNvPr>
          <p:cNvSpPr>
            <a:spLocks noGrp="1"/>
          </p:cNvSpPr>
          <p:nvPr>
            <p:ph idx="1"/>
          </p:nvPr>
        </p:nvSpPr>
        <p:spPr/>
        <p:txBody>
          <a:bodyPr/>
          <a:lstStyle/>
          <a:p>
            <a:r>
              <a:rPr kumimoji="1" lang="en" altLang="zh-CN" dirty="0"/>
              <a:t>Denoising Diffusion Probabilistic Model (DDPM)</a:t>
            </a:r>
          </a:p>
          <a:p>
            <a:pPr lvl="1"/>
            <a:r>
              <a:rPr kumimoji="1" lang="en" altLang="zh-CN" dirty="0"/>
              <a:t>gradually corrupts the input via </a:t>
            </a:r>
            <a:r>
              <a:rPr kumimoji="1" lang="en" altLang="zh-CN"/>
              <a:t>a fixed </a:t>
            </a:r>
            <a:r>
              <a:rPr kumimoji="1" lang="en" altLang="zh-CN" dirty="0"/>
              <a:t>Markov chain (diffusion)</a:t>
            </a:r>
          </a:p>
          <a:p>
            <a:pPr lvl="1"/>
            <a:r>
              <a:rPr kumimoji="1" lang="en" altLang="zh-CN" dirty="0"/>
              <a:t>pure noise after a fixed number of timesteps</a:t>
            </a:r>
          </a:p>
          <a:p>
            <a:pPr lvl="1"/>
            <a:r>
              <a:rPr kumimoji="1" lang="en" altLang="zh-CN" dirty="0"/>
              <a:t>gradually denoises the latent variables towards the desired data distribution</a:t>
            </a:r>
            <a:r>
              <a:rPr kumimoji="1" lang="zh-CN" altLang="en-US" dirty="0"/>
              <a:t> </a:t>
            </a:r>
            <a:r>
              <a:rPr kumimoji="1" lang="en" altLang="zh-CN" dirty="0"/>
              <a:t>by learning the conditional transit distribution.</a:t>
            </a:r>
          </a:p>
          <a:p>
            <a:r>
              <a:rPr kumimoji="1" lang="en" altLang="zh-CN" dirty="0"/>
              <a:t>Unidirectional bias -&gt; Non-autoregressive</a:t>
            </a:r>
          </a:p>
          <a:p>
            <a:r>
              <a:rPr kumimoji="1" lang="en" altLang="zh-CN" dirty="0"/>
              <a:t>Accumulated prediction errors -&gt; Mask-and-replace diffusion strategy</a:t>
            </a:r>
          </a:p>
          <a:p>
            <a:endParaRPr kumimoji="1" lang="en" altLang="zh-CN" dirty="0"/>
          </a:p>
          <a:p>
            <a:endParaRPr kumimoji="1" lang="en" altLang="zh-CN" dirty="0"/>
          </a:p>
        </p:txBody>
      </p:sp>
    </p:spTree>
    <p:extLst>
      <p:ext uri="{BB962C8B-B14F-4D97-AF65-F5344CB8AC3E}">
        <p14:creationId xmlns:p14="http://schemas.microsoft.com/office/powerpoint/2010/main" val="1272104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9672B-B4DF-47C8-8554-4FD0DF1CE361}"/>
              </a:ext>
            </a:extLst>
          </p:cNvPr>
          <p:cNvSpPr>
            <a:spLocks noGrp="1"/>
          </p:cNvSpPr>
          <p:nvPr>
            <p:ph type="title"/>
          </p:nvPr>
        </p:nvSpPr>
        <p:spPr/>
        <p:txBody>
          <a:bodyPr/>
          <a:lstStyle/>
          <a:p>
            <a:r>
              <a:rPr lang="en-US" altLang="zh-CN" dirty="0"/>
              <a:t>Background: VQ-VAE</a:t>
            </a:r>
            <a:endParaRPr lang="zh-CN" altLang="en-US" dirty="0"/>
          </a:p>
        </p:txBody>
      </p:sp>
      <p:pic>
        <p:nvPicPr>
          <p:cNvPr id="4" name="内容占位符 3">
            <a:extLst>
              <a:ext uri="{FF2B5EF4-FFF2-40B4-BE49-F238E27FC236}">
                <a16:creationId xmlns:a16="http://schemas.microsoft.com/office/drawing/2014/main" id="{FEA88A46-D96E-4F77-8594-EE2698AB1A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44059"/>
            <a:ext cx="10326793" cy="3045202"/>
          </a:xfrm>
          <a:prstGeom prst="rect">
            <a:avLst/>
          </a:prstGeom>
        </p:spPr>
      </p:pic>
      <p:pic>
        <p:nvPicPr>
          <p:cNvPr id="3" name="图片 2">
            <a:extLst>
              <a:ext uri="{FF2B5EF4-FFF2-40B4-BE49-F238E27FC236}">
                <a16:creationId xmlns:a16="http://schemas.microsoft.com/office/drawing/2014/main" id="{F3B6B6FB-2D59-F043-BCF9-92216380E582}"/>
              </a:ext>
            </a:extLst>
          </p:cNvPr>
          <p:cNvPicPr>
            <a:picLocks noChangeAspect="1"/>
          </p:cNvPicPr>
          <p:nvPr/>
        </p:nvPicPr>
        <p:blipFill>
          <a:blip r:embed="rId4"/>
          <a:stretch>
            <a:fillRect/>
          </a:stretch>
        </p:blipFill>
        <p:spPr>
          <a:xfrm>
            <a:off x="408940" y="4545249"/>
            <a:ext cx="5891276" cy="966957"/>
          </a:xfrm>
          <a:prstGeom prst="rect">
            <a:avLst/>
          </a:prstGeom>
        </p:spPr>
      </p:pic>
      <p:pic>
        <p:nvPicPr>
          <p:cNvPr id="5" name="图片 4">
            <a:extLst>
              <a:ext uri="{FF2B5EF4-FFF2-40B4-BE49-F238E27FC236}">
                <a16:creationId xmlns:a16="http://schemas.microsoft.com/office/drawing/2014/main" id="{E2543662-0B2B-3843-B70B-14F70762362E}"/>
              </a:ext>
            </a:extLst>
          </p:cNvPr>
          <p:cNvPicPr>
            <a:picLocks noChangeAspect="1"/>
          </p:cNvPicPr>
          <p:nvPr/>
        </p:nvPicPr>
        <p:blipFill>
          <a:blip r:embed="rId5"/>
          <a:stretch>
            <a:fillRect/>
          </a:stretch>
        </p:blipFill>
        <p:spPr>
          <a:xfrm>
            <a:off x="408940" y="5568195"/>
            <a:ext cx="5086604" cy="1073472"/>
          </a:xfrm>
          <a:prstGeom prst="rect">
            <a:avLst/>
          </a:prstGeom>
        </p:spPr>
      </p:pic>
      <p:sp>
        <p:nvSpPr>
          <p:cNvPr id="8" name="矩形 7">
            <a:extLst>
              <a:ext uri="{FF2B5EF4-FFF2-40B4-BE49-F238E27FC236}">
                <a16:creationId xmlns:a16="http://schemas.microsoft.com/office/drawing/2014/main" id="{CA059229-D408-CA4F-B6B8-DC72E72BB4D0}"/>
              </a:ext>
            </a:extLst>
          </p:cNvPr>
          <p:cNvSpPr/>
          <p:nvPr/>
        </p:nvSpPr>
        <p:spPr>
          <a:xfrm>
            <a:off x="2852928" y="5733288"/>
            <a:ext cx="1737360" cy="362499"/>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FF32EA24-9E9E-9E47-B479-846E5116407D}"/>
              </a:ext>
            </a:extLst>
          </p:cNvPr>
          <p:cNvCxnSpPr>
            <a:cxnSpLocks/>
          </p:cNvCxnSpPr>
          <p:nvPr/>
        </p:nvCxnSpPr>
        <p:spPr>
          <a:xfrm>
            <a:off x="4992624" y="5833872"/>
            <a:ext cx="14721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F1765CC-9B07-814B-BD30-A056D5BA8984}"/>
              </a:ext>
            </a:extLst>
          </p:cNvPr>
          <p:cNvSpPr/>
          <p:nvPr/>
        </p:nvSpPr>
        <p:spPr>
          <a:xfrm>
            <a:off x="7415249" y="5229275"/>
            <a:ext cx="3749744" cy="369332"/>
          </a:xfrm>
          <a:prstGeom prst="rect">
            <a:avLst/>
          </a:prstGeom>
        </p:spPr>
        <p:txBody>
          <a:bodyPr wrap="none">
            <a:spAutoFit/>
          </a:bodyPr>
          <a:lstStyle/>
          <a:p>
            <a:r>
              <a:rPr lang="en-US" altLang="zh-CN" dirty="0"/>
              <a:t>E</a:t>
            </a:r>
            <a:r>
              <a:rPr lang="zh-CN" altLang="en-US" dirty="0"/>
              <a:t>xponential </a:t>
            </a:r>
            <a:r>
              <a:rPr lang="en-US" altLang="zh-CN" dirty="0"/>
              <a:t>M</a:t>
            </a:r>
            <a:r>
              <a:rPr lang="zh-CN" altLang="en-US" dirty="0"/>
              <a:t>oving </a:t>
            </a:r>
            <a:r>
              <a:rPr lang="en-US" altLang="zh-CN" dirty="0"/>
              <a:t>A</a:t>
            </a:r>
            <a:r>
              <a:rPr lang="zh-CN" altLang="en-US" dirty="0"/>
              <a:t>verages (EMA)</a:t>
            </a:r>
          </a:p>
        </p:txBody>
      </p:sp>
      <p:pic>
        <p:nvPicPr>
          <p:cNvPr id="15" name="图片 14">
            <a:extLst>
              <a:ext uri="{FF2B5EF4-FFF2-40B4-BE49-F238E27FC236}">
                <a16:creationId xmlns:a16="http://schemas.microsoft.com/office/drawing/2014/main" id="{67F2557E-091A-254B-B327-CDDDB2D96142}"/>
              </a:ext>
            </a:extLst>
          </p:cNvPr>
          <p:cNvPicPr>
            <a:picLocks noChangeAspect="1"/>
          </p:cNvPicPr>
          <p:nvPr/>
        </p:nvPicPr>
        <p:blipFill>
          <a:blip r:embed="rId6"/>
          <a:stretch>
            <a:fillRect/>
          </a:stretch>
        </p:blipFill>
        <p:spPr>
          <a:xfrm>
            <a:off x="6867144" y="5617691"/>
            <a:ext cx="5028316" cy="593692"/>
          </a:xfrm>
          <a:prstGeom prst="rect">
            <a:avLst/>
          </a:prstGeom>
        </p:spPr>
      </p:pic>
      <p:sp>
        <p:nvSpPr>
          <p:cNvPr id="17" name="矩形 16">
            <a:extLst>
              <a:ext uri="{FF2B5EF4-FFF2-40B4-BE49-F238E27FC236}">
                <a16:creationId xmlns:a16="http://schemas.microsoft.com/office/drawing/2014/main" id="{2A58EA80-689D-D141-81D6-928F551AE419}"/>
              </a:ext>
            </a:extLst>
          </p:cNvPr>
          <p:cNvSpPr/>
          <p:nvPr/>
        </p:nvSpPr>
        <p:spPr>
          <a:xfrm>
            <a:off x="6736080" y="5149707"/>
            <a:ext cx="5159380" cy="1141364"/>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03632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31BC2-051C-CB4E-AAFC-F80CB85B0C25}"/>
              </a:ext>
            </a:extLst>
          </p:cNvPr>
          <p:cNvSpPr>
            <a:spLocks noGrp="1"/>
          </p:cNvSpPr>
          <p:nvPr>
            <p:ph type="title"/>
          </p:nvPr>
        </p:nvSpPr>
        <p:spPr/>
        <p:txBody>
          <a:bodyPr/>
          <a:lstStyle/>
          <a:p>
            <a:r>
              <a:rPr kumimoji="1" lang="en-US" altLang="zh-CN" dirty="0"/>
              <a:t>Method</a:t>
            </a:r>
            <a:endParaRPr kumimoji="1" lang="zh-CN" altLang="en-US"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59FA824-8A55-3247-89DD-115581742C04}"/>
                  </a:ext>
                </a:extLst>
              </p:cNvPr>
              <p:cNvSpPr txBox="1"/>
              <p:nvPr/>
            </p:nvSpPr>
            <p:spPr>
              <a:xfrm>
                <a:off x="5785104" y="1336906"/>
                <a:ext cx="5888919" cy="2308324"/>
              </a:xfrm>
              <a:prstGeom prst="rect">
                <a:avLst/>
              </a:prstGeom>
              <a:noFill/>
            </p:spPr>
            <p:txBody>
              <a:bodyPr wrap="square" rtlCol="0">
                <a:spAutoFit/>
              </a:bodyPr>
              <a:lstStyle/>
              <a:p>
                <a:pPr marL="342900" indent="-342900">
                  <a:buFont typeface="+mj-lt"/>
                  <a:buAutoNum type="arabicPeriod"/>
                </a:pPr>
                <a:r>
                  <a:rPr kumimoji="1" lang="en-US" altLang="zh-CN" dirty="0"/>
                  <a:t>Given image data </a:t>
                </a:r>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0</m:t>
                        </m:r>
                      </m:sub>
                    </m:sSub>
                  </m:oMath>
                </a14:m>
                <a:endParaRPr kumimoji="1" lang="en-US" altLang="zh-CN" dirty="0"/>
              </a:p>
              <a:p>
                <a:pPr marL="342900" indent="-342900">
                  <a:buFont typeface="+mj-lt"/>
                  <a:buAutoNum type="arabicPeriod"/>
                </a:pPr>
                <a:r>
                  <a:rPr kumimoji="1" lang="en-US" altLang="zh-CN" dirty="0"/>
                  <a:t>Corrupted a fixed Markov chain </a:t>
                </a:r>
                <a14:m>
                  <m:oMath xmlns:m="http://schemas.openxmlformats.org/officeDocument/2006/math">
                    <m:r>
                      <a:rPr kumimoji="1" lang="en-US" altLang="zh-CN" i="1" dirty="0" smtClean="0">
                        <a:latin typeface="Cambria Math" panose="02040503050406030204" pitchFamily="18" charset="0"/>
                      </a:rPr>
                      <m:t>𝑞</m:t>
                    </m:r>
                    <m:d>
                      <m:dPr>
                        <m:ctrlPr>
                          <a:rPr kumimoji="1" lang="en-US" altLang="zh-CN" i="1" dirty="0" smtClean="0">
                            <a:latin typeface="Cambria Math" panose="02040503050406030204" pitchFamily="18" charset="0"/>
                          </a:rPr>
                        </m:ctrlPr>
                      </m:dPr>
                      <m:e>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𝑡</m:t>
                            </m:r>
                          </m:sub>
                        </m:sSub>
                      </m:e>
                      <m:e>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𝑡</m:t>
                            </m:r>
                            <m:r>
                              <a:rPr kumimoji="1" lang="en-US" altLang="zh-CN" b="0" i="1" dirty="0" smtClean="0">
                                <a:latin typeface="Cambria Math" panose="02040503050406030204" pitchFamily="18" charset="0"/>
                              </a:rPr>
                              <m:t>−1</m:t>
                            </m:r>
                          </m:sub>
                        </m:sSub>
                      </m:e>
                    </m:d>
                  </m:oMath>
                </a14:m>
                <a:endParaRPr kumimoji="1" lang="en-US" altLang="zh-CN" dirty="0"/>
              </a:p>
              <a:p>
                <a:pPr marL="342900" indent="-342900">
                  <a:buFont typeface="+mj-lt"/>
                  <a:buAutoNum type="arabicPeriod"/>
                </a:pPr>
                <a:r>
                  <a:rPr kumimoji="1" lang="en" altLang="zh-CN" dirty="0"/>
                  <a:t>After fixed number of </a:t>
                </a:r>
                <a14:m>
                  <m:oMath xmlns:m="http://schemas.openxmlformats.org/officeDocument/2006/math">
                    <m:r>
                      <a:rPr kumimoji="1" lang="en" altLang="zh-CN" i="1" dirty="0" smtClean="0">
                        <a:latin typeface="Cambria Math" panose="02040503050406030204" pitchFamily="18" charset="0"/>
                      </a:rPr>
                      <m:t>𝑇</m:t>
                    </m:r>
                  </m:oMath>
                </a14:m>
                <a:r>
                  <a:rPr kumimoji="1" lang="en" altLang="zh-CN" dirty="0"/>
                  <a:t> timesteps</a:t>
                </a:r>
              </a:p>
              <a:p>
                <a:pPr marL="342900" indent="-342900">
                  <a:buFont typeface="+mj-lt"/>
                  <a:buAutoNum type="arabicPeriod"/>
                </a:pPr>
                <a:r>
                  <a:rPr kumimoji="1" lang="en" altLang="zh-CN" dirty="0"/>
                  <a:t>Got a sequence of increasingly noisy latent variables </a:t>
                </a:r>
                <a14:m>
                  <m:oMath xmlns:m="http://schemas.openxmlformats.org/officeDocument/2006/math">
                    <m:sSub>
                      <m:sSubPr>
                        <m:ctrlPr>
                          <a:rPr kumimoji="1" lang="en" altLang="zh-CN" i="1" smtClean="0">
                            <a:latin typeface="Cambria Math" panose="02040503050406030204" pitchFamily="18" charset="0"/>
                          </a:rPr>
                        </m:ctrlPr>
                      </m:sSub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𝑇</m:t>
                        </m:r>
                      </m:sub>
                    </m:sSub>
                  </m:oMath>
                </a14:m>
                <a:r>
                  <a:rPr kumimoji="1" lang="en" altLang="zh-CN" dirty="0"/>
                  <a:t> of the same dimensionality as </a:t>
                </a:r>
                <a14:m>
                  <m:oMath xmlns:m="http://schemas.openxmlformats.org/officeDocument/2006/math">
                    <m:sSub>
                      <m:sSubPr>
                        <m:ctrlPr>
                          <a:rPr kumimoji="1" lang="en" altLang="zh-CN" i="1" smtClean="0">
                            <a:latin typeface="Cambria Math" panose="02040503050406030204" pitchFamily="18" charset="0"/>
                          </a:rPr>
                        </m:ctrlPr>
                      </m:sSubPr>
                      <m:e>
                        <m:r>
                          <a:rPr kumimoji="1" lang="en-US" altLang="zh-CN" b="0" i="1" smtClean="0">
                            <a:latin typeface="Cambria Math" panose="02040503050406030204" pitchFamily="18" charset="0"/>
                          </a:rPr>
                          <m:t>𝑧</m:t>
                        </m:r>
                      </m:e>
                      <m:sub>
                        <m:r>
                          <a:rPr kumimoji="1" lang="en-US" altLang="zh-CN" b="0" i="1" smtClean="0">
                            <a:latin typeface="Cambria Math" panose="02040503050406030204" pitchFamily="18" charset="0"/>
                          </a:rPr>
                          <m:t>0</m:t>
                        </m:r>
                      </m:sub>
                    </m:sSub>
                  </m:oMath>
                </a14:m>
                <a:endParaRPr kumimoji="1" lang="en-US" altLang="zh-CN" dirty="0"/>
              </a:p>
              <a:p>
                <a:pPr marL="342900" indent="-342900">
                  <a:buFont typeface="+mj-lt"/>
                  <a:buAutoNum type="arabicPeriod"/>
                </a:pPr>
                <a:r>
                  <a:rPr kumimoji="1" lang="en-US" altLang="zh-CN" dirty="0"/>
                  <a:t>Restore </a:t>
                </a:r>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0</m:t>
                        </m:r>
                      </m:sub>
                    </m:sSub>
                    <m:r>
                      <a:rPr kumimoji="1" lang="en-US" altLang="zh-CN" b="0" i="1" dirty="0" smtClean="0">
                        <a:latin typeface="Cambria Math" panose="02040503050406030204" pitchFamily="18" charset="0"/>
                      </a:rPr>
                      <m:t> </m:t>
                    </m:r>
                  </m:oMath>
                </a14:m>
                <a:r>
                  <a:rPr kumimoji="1" lang="en-US" altLang="zh-CN" dirty="0"/>
                  <a:t> by the reverse distribution </a:t>
                </a:r>
                <a14:m>
                  <m:oMath xmlns:m="http://schemas.openxmlformats.org/officeDocument/2006/math">
                    <m:r>
                      <a:rPr kumimoji="1" lang="en-US" altLang="zh-CN" i="1" dirty="0" smtClean="0">
                        <a:latin typeface="Cambria Math" panose="02040503050406030204" pitchFamily="18" charset="0"/>
                      </a:rPr>
                      <m:t>𝑞</m:t>
                    </m:r>
                    <m:d>
                      <m:dPr>
                        <m:ctrlPr>
                          <a:rPr kumimoji="1" lang="en-US" altLang="zh-CN" i="1" dirty="0" smtClean="0">
                            <a:latin typeface="Cambria Math" panose="02040503050406030204" pitchFamily="18" charset="0"/>
                          </a:rPr>
                        </m:ctrlPr>
                      </m:dPr>
                      <m:e>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𝑡</m:t>
                            </m:r>
                            <m:r>
                              <a:rPr kumimoji="1" lang="en-US" altLang="zh-CN" b="0" i="1" dirty="0" smtClean="0">
                                <a:latin typeface="Cambria Math" panose="02040503050406030204" pitchFamily="18" charset="0"/>
                              </a:rPr>
                              <m:t>−1</m:t>
                            </m:r>
                          </m:sub>
                        </m:sSub>
                      </m:e>
                      <m:e>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𝑡</m:t>
                            </m:r>
                          </m:sub>
                        </m:sSub>
                        <m:r>
                          <a:rPr kumimoji="1" lang="en-US" altLang="zh-CN" b="0" i="1" dirty="0" smtClean="0">
                            <a:latin typeface="Cambria Math" panose="02040503050406030204" pitchFamily="18" charset="0"/>
                          </a:rPr>
                          <m:t>,</m:t>
                        </m:r>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0</m:t>
                            </m:r>
                          </m:sub>
                        </m:sSub>
                      </m:e>
                    </m:d>
                  </m:oMath>
                </a14:m>
                <a:endParaRPr kumimoji="1" lang="en-US" altLang="zh-CN" dirty="0"/>
              </a:p>
              <a:p>
                <a:pPr marL="342900" indent="-342900">
                  <a:buFont typeface="+mj-lt"/>
                  <a:buAutoNum type="arabicPeriod"/>
                </a:pPr>
                <a:r>
                  <a:rPr kumimoji="1" lang="en-US" altLang="zh-CN" dirty="0"/>
                  <a:t>Since </a:t>
                </a:r>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0</m:t>
                        </m:r>
                      </m:sub>
                    </m:sSub>
                    <m:r>
                      <a:rPr kumimoji="1" lang="en-US" altLang="zh-CN" b="0" i="1" dirty="0" smtClean="0">
                        <a:latin typeface="Cambria Math" panose="02040503050406030204" pitchFamily="18" charset="0"/>
                      </a:rPr>
                      <m:t> </m:t>
                    </m:r>
                  </m:oMath>
                </a14:m>
                <a:r>
                  <a:rPr kumimoji="1" lang="en" altLang="zh-CN" dirty="0"/>
                  <a:t>unknown during inference, model the conditional transit distribution </a:t>
                </a:r>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𝑝</m:t>
                        </m:r>
                      </m:e>
                      <m:sub>
                        <m:r>
                          <a:rPr kumimoji="1" lang="en-US" altLang="zh-CN" i="1" dirty="0" smtClean="0">
                            <a:latin typeface="Cambria Math" panose="02040503050406030204" pitchFamily="18" charset="0"/>
                            <a:ea typeface="Cambria Math" panose="02040503050406030204" pitchFamily="18" charset="0"/>
                          </a:rPr>
                          <m:t>𝜃</m:t>
                        </m:r>
                      </m:sub>
                    </m:sSub>
                    <m:d>
                      <m:dPr>
                        <m:ctrlPr>
                          <a:rPr kumimoji="1" lang="en-US" altLang="zh-CN" i="1" dirty="0" smtClean="0">
                            <a:latin typeface="Cambria Math" panose="02040503050406030204" pitchFamily="18" charset="0"/>
                          </a:rPr>
                        </m:ctrlPr>
                      </m:dPr>
                      <m:e>
                        <m:sSub>
                          <m:sSubPr>
                            <m:ctrlPr>
                              <a:rPr kumimoji="1" lang="en-US" altLang="zh-CN"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𝑡</m:t>
                            </m:r>
                            <m:r>
                              <a:rPr kumimoji="1" lang="en-US" altLang="zh-CN" b="0" i="1" dirty="0" smtClean="0">
                                <a:latin typeface="Cambria Math" panose="02040503050406030204" pitchFamily="18" charset="0"/>
                              </a:rPr>
                              <m:t>−1</m:t>
                            </m:r>
                          </m:sub>
                        </m:sSub>
                      </m:e>
                      <m:e>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𝑥</m:t>
                            </m:r>
                          </m:e>
                          <m:sub>
                            <m:r>
                              <a:rPr kumimoji="1" lang="en-US" altLang="zh-CN" b="0" i="1" dirty="0" smtClean="0">
                                <a:latin typeface="Cambria Math" panose="02040503050406030204" pitchFamily="18" charset="0"/>
                              </a:rPr>
                              <m:t>𝑡</m:t>
                            </m:r>
                          </m:sub>
                        </m:sSub>
                        <m:r>
                          <a:rPr kumimoji="1" lang="en-US" altLang="zh-CN" b="0" i="1" dirty="0" smtClean="0">
                            <a:latin typeface="Cambria Math" panose="02040503050406030204" pitchFamily="18" charset="0"/>
                          </a:rPr>
                          <m:t>,</m:t>
                        </m:r>
                        <m:r>
                          <a:rPr kumimoji="1" lang="en-US" altLang="zh-CN" i="1" dirty="0" smtClean="0">
                            <a:latin typeface="Cambria Math" panose="02040503050406030204" pitchFamily="18" charset="0"/>
                          </a:rPr>
                          <m:t>𝑦</m:t>
                        </m:r>
                      </m:e>
                    </m:d>
                  </m:oMath>
                </a14:m>
                <a:endParaRPr kumimoji="1" lang="zh-CN" altLang="en-US" dirty="0"/>
              </a:p>
            </p:txBody>
          </p:sp>
        </mc:Choice>
        <mc:Fallback>
          <p:sp>
            <p:nvSpPr>
              <p:cNvPr id="13" name="文本框 12">
                <a:extLst>
                  <a:ext uri="{FF2B5EF4-FFF2-40B4-BE49-F238E27FC236}">
                    <a16:creationId xmlns:a16="http://schemas.microsoft.com/office/drawing/2014/main" id="{859FA824-8A55-3247-89DD-115581742C04}"/>
                  </a:ext>
                </a:extLst>
              </p:cNvPr>
              <p:cNvSpPr txBox="1">
                <a:spLocks noRot="1" noChangeAspect="1" noMove="1" noResize="1" noEditPoints="1" noAdjustHandles="1" noChangeArrowheads="1" noChangeShapeType="1" noTextEdit="1"/>
              </p:cNvSpPr>
              <p:nvPr/>
            </p:nvSpPr>
            <p:spPr>
              <a:xfrm>
                <a:off x="5785104" y="1336906"/>
                <a:ext cx="5888919" cy="2308324"/>
              </a:xfrm>
              <a:prstGeom prst="rect">
                <a:avLst/>
              </a:prstGeom>
              <a:blipFill>
                <a:blip r:embed="rId3"/>
                <a:stretch>
                  <a:fillRect l="-430" t="-1093" b="-3279"/>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98CFEC5F-8A73-6048-B673-2BC9764C0932}"/>
              </a:ext>
            </a:extLst>
          </p:cNvPr>
          <p:cNvPicPr>
            <a:picLocks noChangeAspect="1"/>
          </p:cNvPicPr>
          <p:nvPr/>
        </p:nvPicPr>
        <p:blipFill>
          <a:blip r:embed="rId4"/>
          <a:stretch>
            <a:fillRect/>
          </a:stretch>
        </p:blipFill>
        <p:spPr>
          <a:xfrm>
            <a:off x="359298" y="1336906"/>
            <a:ext cx="5105583" cy="5269223"/>
          </a:xfrm>
          <a:prstGeom prst="rect">
            <a:avLst/>
          </a:prstGeom>
        </p:spPr>
      </p:pic>
    </p:spTree>
    <p:extLst>
      <p:ext uri="{BB962C8B-B14F-4D97-AF65-F5344CB8AC3E}">
        <p14:creationId xmlns:p14="http://schemas.microsoft.com/office/powerpoint/2010/main" val="404101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31BC2-051C-CB4E-AAFC-F80CB85B0C25}"/>
              </a:ext>
            </a:extLst>
          </p:cNvPr>
          <p:cNvSpPr>
            <a:spLocks noGrp="1"/>
          </p:cNvSpPr>
          <p:nvPr>
            <p:ph type="title"/>
          </p:nvPr>
        </p:nvSpPr>
        <p:spPr/>
        <p:txBody>
          <a:bodyPr/>
          <a:lstStyle/>
          <a:p>
            <a:r>
              <a:rPr kumimoji="1" lang="en-US" altLang="zh-CN" dirty="0"/>
              <a:t>Method</a:t>
            </a:r>
            <a:r>
              <a:rPr kumimoji="1" lang="zh-CN" altLang="en-US" dirty="0"/>
              <a:t> </a:t>
            </a:r>
            <a:r>
              <a:rPr kumimoji="1" lang="en-US" altLang="zh-CN" dirty="0"/>
              <a:t>–</a:t>
            </a:r>
            <a:r>
              <a:rPr kumimoji="1" lang="zh-CN" altLang="en-US" dirty="0"/>
              <a:t> </a:t>
            </a:r>
            <a:r>
              <a:rPr kumimoji="1" lang="en-US" altLang="zh-CN" dirty="0"/>
              <a:t>Diffusion</a:t>
            </a:r>
            <a:r>
              <a:rPr kumimoji="1" lang="zh-CN" altLang="en-US" dirty="0"/>
              <a:t> </a:t>
            </a:r>
            <a:r>
              <a:rPr kumimoji="1" lang="en-US" altLang="zh-CN" dirty="0"/>
              <a:t>and reverse</a:t>
            </a:r>
            <a:endParaRPr kumimoji="1" lang="zh-CN" altLang="en-US" dirty="0"/>
          </a:p>
        </p:txBody>
      </p:sp>
      <p:pic>
        <p:nvPicPr>
          <p:cNvPr id="7" name="图片 6">
            <a:extLst>
              <a:ext uri="{FF2B5EF4-FFF2-40B4-BE49-F238E27FC236}">
                <a16:creationId xmlns:a16="http://schemas.microsoft.com/office/drawing/2014/main" id="{D9245A26-2989-9041-B7BB-E5D66C9E8867}"/>
              </a:ext>
            </a:extLst>
          </p:cNvPr>
          <p:cNvPicPr>
            <a:picLocks noChangeAspect="1"/>
          </p:cNvPicPr>
          <p:nvPr/>
        </p:nvPicPr>
        <p:blipFill>
          <a:blip r:embed="rId3"/>
          <a:stretch>
            <a:fillRect/>
          </a:stretch>
        </p:blipFill>
        <p:spPr>
          <a:xfrm>
            <a:off x="5809570" y="2297983"/>
            <a:ext cx="5257942" cy="1421224"/>
          </a:xfrm>
          <a:prstGeom prst="rect">
            <a:avLst/>
          </a:prstGeom>
        </p:spPr>
      </p:pic>
      <p:grpSp>
        <p:nvGrpSpPr>
          <p:cNvPr id="12" name="组合 11">
            <a:extLst>
              <a:ext uri="{FF2B5EF4-FFF2-40B4-BE49-F238E27FC236}">
                <a16:creationId xmlns:a16="http://schemas.microsoft.com/office/drawing/2014/main" id="{910BFCC4-2F2D-544D-B4ED-E28727E16727}"/>
              </a:ext>
            </a:extLst>
          </p:cNvPr>
          <p:cNvGrpSpPr/>
          <p:nvPr/>
        </p:nvGrpSpPr>
        <p:grpSpPr>
          <a:xfrm>
            <a:off x="5832338" y="1690688"/>
            <a:ext cx="5210707" cy="364829"/>
            <a:chOff x="3330123" y="2035304"/>
            <a:chExt cx="8343900" cy="584200"/>
          </a:xfrm>
        </p:grpSpPr>
        <p:pic>
          <p:nvPicPr>
            <p:cNvPr id="10" name="图片 9">
              <a:extLst>
                <a:ext uri="{FF2B5EF4-FFF2-40B4-BE49-F238E27FC236}">
                  <a16:creationId xmlns:a16="http://schemas.microsoft.com/office/drawing/2014/main" id="{96562EF6-8336-AB48-B6C2-08CA6BED7A33}"/>
                </a:ext>
              </a:extLst>
            </p:cNvPr>
            <p:cNvPicPr>
              <a:picLocks noChangeAspect="1"/>
            </p:cNvPicPr>
            <p:nvPr/>
          </p:nvPicPr>
          <p:blipFill>
            <a:blip r:embed="rId4"/>
            <a:stretch>
              <a:fillRect/>
            </a:stretch>
          </p:blipFill>
          <p:spPr>
            <a:xfrm>
              <a:off x="3330123" y="2035304"/>
              <a:ext cx="6946900" cy="584200"/>
            </a:xfrm>
            <a:prstGeom prst="rect">
              <a:avLst/>
            </a:prstGeom>
          </p:spPr>
        </p:pic>
        <p:pic>
          <p:nvPicPr>
            <p:cNvPr id="11" name="图片 10">
              <a:extLst>
                <a:ext uri="{FF2B5EF4-FFF2-40B4-BE49-F238E27FC236}">
                  <a16:creationId xmlns:a16="http://schemas.microsoft.com/office/drawing/2014/main" id="{94F839A3-DCA6-8345-B0AA-5A1D11865017}"/>
                </a:ext>
              </a:extLst>
            </p:cNvPr>
            <p:cNvPicPr>
              <a:picLocks noChangeAspect="1"/>
            </p:cNvPicPr>
            <p:nvPr/>
          </p:nvPicPr>
          <p:blipFill>
            <a:blip r:embed="rId5"/>
            <a:stretch>
              <a:fillRect/>
            </a:stretch>
          </p:blipFill>
          <p:spPr>
            <a:xfrm>
              <a:off x="10277023" y="2035304"/>
              <a:ext cx="1397000" cy="584200"/>
            </a:xfrm>
            <a:prstGeom prst="rect">
              <a:avLst/>
            </a:prstGeom>
          </p:spPr>
        </p:pic>
      </p:grpSp>
      <p:pic>
        <p:nvPicPr>
          <p:cNvPr id="14" name="图片 13">
            <a:extLst>
              <a:ext uri="{FF2B5EF4-FFF2-40B4-BE49-F238E27FC236}">
                <a16:creationId xmlns:a16="http://schemas.microsoft.com/office/drawing/2014/main" id="{C0559D78-D8CB-914B-B222-4A30E80AF298}"/>
              </a:ext>
            </a:extLst>
          </p:cNvPr>
          <p:cNvPicPr>
            <a:picLocks noChangeAspect="1"/>
          </p:cNvPicPr>
          <p:nvPr/>
        </p:nvPicPr>
        <p:blipFill>
          <a:blip r:embed="rId6"/>
          <a:stretch>
            <a:fillRect/>
          </a:stretch>
        </p:blipFill>
        <p:spPr>
          <a:xfrm>
            <a:off x="5655564" y="3904765"/>
            <a:ext cx="5698236" cy="607295"/>
          </a:xfrm>
          <a:prstGeom prst="rect">
            <a:avLst/>
          </a:prstGeom>
        </p:spPr>
      </p:pic>
      <p:pic>
        <p:nvPicPr>
          <p:cNvPr id="15" name="图片 14">
            <a:extLst>
              <a:ext uri="{FF2B5EF4-FFF2-40B4-BE49-F238E27FC236}">
                <a16:creationId xmlns:a16="http://schemas.microsoft.com/office/drawing/2014/main" id="{9029BF5D-8D3F-5143-91F5-0E98263A58D5}"/>
              </a:ext>
            </a:extLst>
          </p:cNvPr>
          <p:cNvPicPr>
            <a:picLocks noChangeAspect="1"/>
          </p:cNvPicPr>
          <p:nvPr/>
        </p:nvPicPr>
        <p:blipFill>
          <a:blip r:embed="rId7"/>
          <a:stretch>
            <a:fillRect/>
          </a:stretch>
        </p:blipFill>
        <p:spPr>
          <a:xfrm>
            <a:off x="5655564" y="4697618"/>
            <a:ext cx="5888920" cy="1566345"/>
          </a:xfrm>
          <a:prstGeom prst="rect">
            <a:avLst/>
          </a:prstGeom>
        </p:spPr>
      </p:pic>
      <p:pic>
        <p:nvPicPr>
          <p:cNvPr id="18" name="图片 17">
            <a:extLst>
              <a:ext uri="{FF2B5EF4-FFF2-40B4-BE49-F238E27FC236}">
                <a16:creationId xmlns:a16="http://schemas.microsoft.com/office/drawing/2014/main" id="{0CD9F887-4122-2D47-B711-33B8B409703D}"/>
              </a:ext>
            </a:extLst>
          </p:cNvPr>
          <p:cNvPicPr>
            <a:picLocks noChangeAspect="1"/>
          </p:cNvPicPr>
          <p:nvPr/>
        </p:nvPicPr>
        <p:blipFill>
          <a:blip r:embed="rId8"/>
          <a:stretch>
            <a:fillRect/>
          </a:stretch>
        </p:blipFill>
        <p:spPr>
          <a:xfrm>
            <a:off x="359298" y="1336906"/>
            <a:ext cx="5105583" cy="5269223"/>
          </a:xfrm>
          <a:prstGeom prst="rect">
            <a:avLst/>
          </a:prstGeom>
        </p:spPr>
      </p:pic>
    </p:spTree>
    <p:extLst>
      <p:ext uri="{BB962C8B-B14F-4D97-AF65-F5344CB8AC3E}">
        <p14:creationId xmlns:p14="http://schemas.microsoft.com/office/powerpoint/2010/main" val="408297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52654-C589-3143-8F1E-135F9A56337A}"/>
              </a:ext>
            </a:extLst>
          </p:cNvPr>
          <p:cNvSpPr>
            <a:spLocks noGrp="1"/>
          </p:cNvSpPr>
          <p:nvPr>
            <p:ph type="title"/>
          </p:nvPr>
        </p:nvSpPr>
        <p:spPr/>
        <p:txBody>
          <a:bodyPr/>
          <a:lstStyle/>
          <a:p>
            <a:r>
              <a:rPr kumimoji="1" lang="en" altLang="zh-CN" dirty="0"/>
              <a:t>The transition matrix</a:t>
            </a:r>
            <a:endParaRPr kumimoji="1" lang="zh-CN" altLang="en-US" dirty="0"/>
          </a:p>
        </p:txBody>
      </p:sp>
      <p:pic>
        <p:nvPicPr>
          <p:cNvPr id="4" name="图片 3">
            <a:extLst>
              <a:ext uri="{FF2B5EF4-FFF2-40B4-BE49-F238E27FC236}">
                <a16:creationId xmlns:a16="http://schemas.microsoft.com/office/drawing/2014/main" id="{7AA774E1-96FC-1F4B-9E33-CBFA28023248}"/>
              </a:ext>
            </a:extLst>
          </p:cNvPr>
          <p:cNvPicPr>
            <a:picLocks noChangeAspect="1"/>
          </p:cNvPicPr>
          <p:nvPr/>
        </p:nvPicPr>
        <p:blipFill>
          <a:blip r:embed="rId3"/>
          <a:stretch>
            <a:fillRect/>
          </a:stretch>
        </p:blipFill>
        <p:spPr>
          <a:xfrm>
            <a:off x="5764530" y="486220"/>
            <a:ext cx="1016627" cy="903668"/>
          </a:xfrm>
          <a:prstGeom prst="rect">
            <a:avLst/>
          </a:prstGeom>
        </p:spPr>
      </p:pic>
      <p:pic>
        <p:nvPicPr>
          <p:cNvPr id="5" name="图片 4">
            <a:extLst>
              <a:ext uri="{FF2B5EF4-FFF2-40B4-BE49-F238E27FC236}">
                <a16:creationId xmlns:a16="http://schemas.microsoft.com/office/drawing/2014/main" id="{B3B01904-4D29-6C45-908B-92B1AE3DBBAE}"/>
              </a:ext>
            </a:extLst>
          </p:cNvPr>
          <p:cNvPicPr>
            <a:picLocks noChangeAspect="1"/>
          </p:cNvPicPr>
          <p:nvPr/>
        </p:nvPicPr>
        <p:blipFill>
          <a:blip r:embed="rId4"/>
          <a:stretch>
            <a:fillRect/>
          </a:stretch>
        </p:blipFill>
        <p:spPr>
          <a:xfrm>
            <a:off x="838200" y="1510983"/>
            <a:ext cx="6057257" cy="1825769"/>
          </a:xfrm>
          <a:prstGeom prst="rect">
            <a:avLst/>
          </a:prstGeom>
        </p:spPr>
      </p:pic>
      <p:pic>
        <p:nvPicPr>
          <p:cNvPr id="6" name="图片 5">
            <a:extLst>
              <a:ext uri="{FF2B5EF4-FFF2-40B4-BE49-F238E27FC236}">
                <a16:creationId xmlns:a16="http://schemas.microsoft.com/office/drawing/2014/main" id="{E8360B15-6255-6240-8C8E-399862B90ABF}"/>
              </a:ext>
            </a:extLst>
          </p:cNvPr>
          <p:cNvPicPr>
            <a:picLocks noChangeAspect="1"/>
          </p:cNvPicPr>
          <p:nvPr/>
        </p:nvPicPr>
        <p:blipFill rotWithShape="1">
          <a:blip r:embed="rId5"/>
          <a:srcRect r="1028"/>
          <a:stretch/>
        </p:blipFill>
        <p:spPr>
          <a:xfrm>
            <a:off x="838200" y="3336753"/>
            <a:ext cx="3985260" cy="395646"/>
          </a:xfrm>
          <a:prstGeom prst="rect">
            <a:avLst/>
          </a:prstGeom>
        </p:spPr>
      </p:pic>
      <p:pic>
        <p:nvPicPr>
          <p:cNvPr id="7" name="图片 6">
            <a:extLst>
              <a:ext uri="{FF2B5EF4-FFF2-40B4-BE49-F238E27FC236}">
                <a16:creationId xmlns:a16="http://schemas.microsoft.com/office/drawing/2014/main" id="{999569A7-7BCB-8E47-BCE4-C8C5974B5255}"/>
              </a:ext>
            </a:extLst>
          </p:cNvPr>
          <p:cNvPicPr>
            <a:picLocks noChangeAspect="1"/>
          </p:cNvPicPr>
          <p:nvPr/>
        </p:nvPicPr>
        <p:blipFill>
          <a:blip r:embed="rId6"/>
          <a:stretch>
            <a:fillRect/>
          </a:stretch>
        </p:blipFill>
        <p:spPr>
          <a:xfrm>
            <a:off x="1022472" y="3887846"/>
            <a:ext cx="5688711" cy="1825769"/>
          </a:xfrm>
          <a:prstGeom prst="rect">
            <a:avLst/>
          </a:prstGeom>
        </p:spPr>
      </p:pic>
      <p:sp>
        <p:nvSpPr>
          <p:cNvPr id="8" name="矩形 7">
            <a:extLst>
              <a:ext uri="{FF2B5EF4-FFF2-40B4-BE49-F238E27FC236}">
                <a16:creationId xmlns:a16="http://schemas.microsoft.com/office/drawing/2014/main" id="{77682672-297B-4847-81FA-8291FA1FD885}"/>
              </a:ext>
            </a:extLst>
          </p:cNvPr>
          <p:cNvSpPr/>
          <p:nvPr/>
        </p:nvSpPr>
        <p:spPr>
          <a:xfrm>
            <a:off x="838200" y="5786366"/>
            <a:ext cx="8648521" cy="369332"/>
          </a:xfrm>
          <a:prstGeom prst="rect">
            <a:avLst/>
          </a:prstGeom>
        </p:spPr>
        <p:txBody>
          <a:bodyPr wrap="none">
            <a:spAutoFit/>
          </a:bodyPr>
          <a:lstStyle/>
          <a:p>
            <a:r>
              <a:rPr lang="zh-CN" altLang="en-US" dirty="0"/>
              <a:t>a probability of </a:t>
            </a:r>
            <a:r>
              <a:rPr lang="en-US" altLang="zh-CN" dirty="0"/>
              <a:t>      </a:t>
            </a:r>
            <a:r>
              <a:rPr lang="zh-CN" altLang="en-US" dirty="0"/>
              <a:t>to be replaced by the</a:t>
            </a:r>
            <a:r>
              <a:rPr lang="en-US" altLang="zh-CN" dirty="0"/>
              <a:t> [MASK] token,          to be uniformly diffused</a:t>
            </a:r>
            <a:endParaRPr lang="zh-CN" altLang="en-US" dirty="0"/>
          </a:p>
        </p:txBody>
      </p:sp>
      <p:pic>
        <p:nvPicPr>
          <p:cNvPr id="9" name="图片 8">
            <a:extLst>
              <a:ext uri="{FF2B5EF4-FFF2-40B4-BE49-F238E27FC236}">
                <a16:creationId xmlns:a16="http://schemas.microsoft.com/office/drawing/2014/main" id="{EAE654FD-98D0-1049-9B0B-C43DB05322DC}"/>
              </a:ext>
            </a:extLst>
          </p:cNvPr>
          <p:cNvPicPr>
            <a:picLocks noChangeAspect="1"/>
          </p:cNvPicPr>
          <p:nvPr/>
        </p:nvPicPr>
        <p:blipFill>
          <a:blip r:embed="rId7"/>
          <a:stretch>
            <a:fillRect/>
          </a:stretch>
        </p:blipFill>
        <p:spPr>
          <a:xfrm>
            <a:off x="2452598" y="5850774"/>
            <a:ext cx="350800" cy="267716"/>
          </a:xfrm>
          <a:prstGeom prst="rect">
            <a:avLst/>
          </a:prstGeom>
        </p:spPr>
      </p:pic>
      <p:pic>
        <p:nvPicPr>
          <p:cNvPr id="10" name="图片 9">
            <a:extLst>
              <a:ext uri="{FF2B5EF4-FFF2-40B4-BE49-F238E27FC236}">
                <a16:creationId xmlns:a16="http://schemas.microsoft.com/office/drawing/2014/main" id="{08301E6C-1A38-ED4E-B9AF-1FCA5861E391}"/>
              </a:ext>
            </a:extLst>
          </p:cNvPr>
          <p:cNvPicPr>
            <a:picLocks noChangeAspect="1"/>
          </p:cNvPicPr>
          <p:nvPr/>
        </p:nvPicPr>
        <p:blipFill>
          <a:blip r:embed="rId8"/>
          <a:stretch>
            <a:fillRect/>
          </a:stretch>
        </p:blipFill>
        <p:spPr>
          <a:xfrm>
            <a:off x="6542092" y="5841630"/>
            <a:ext cx="459841" cy="267716"/>
          </a:xfrm>
          <a:prstGeom prst="rect">
            <a:avLst/>
          </a:prstGeom>
        </p:spPr>
      </p:pic>
      <p:pic>
        <p:nvPicPr>
          <p:cNvPr id="12" name="图片 11">
            <a:extLst>
              <a:ext uri="{FF2B5EF4-FFF2-40B4-BE49-F238E27FC236}">
                <a16:creationId xmlns:a16="http://schemas.microsoft.com/office/drawing/2014/main" id="{755F83EC-8F85-FA4A-8CF8-7C99915B7336}"/>
              </a:ext>
            </a:extLst>
          </p:cNvPr>
          <p:cNvPicPr>
            <a:picLocks noChangeAspect="1"/>
          </p:cNvPicPr>
          <p:nvPr/>
        </p:nvPicPr>
        <p:blipFill>
          <a:blip r:embed="rId9"/>
          <a:stretch>
            <a:fillRect/>
          </a:stretch>
        </p:blipFill>
        <p:spPr>
          <a:xfrm>
            <a:off x="6711183" y="2818876"/>
            <a:ext cx="5367606" cy="1751962"/>
          </a:xfrm>
          <a:prstGeom prst="rect">
            <a:avLst/>
          </a:prstGeom>
        </p:spPr>
      </p:pic>
    </p:spTree>
    <p:extLst>
      <p:ext uri="{BB962C8B-B14F-4D97-AF65-F5344CB8AC3E}">
        <p14:creationId xmlns:p14="http://schemas.microsoft.com/office/powerpoint/2010/main" val="1896027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CD29F3-FD66-C74B-B61C-F12BD297715D}"/>
              </a:ext>
            </a:extLst>
          </p:cNvPr>
          <p:cNvSpPr>
            <a:spLocks noGrp="1"/>
          </p:cNvSpPr>
          <p:nvPr>
            <p:ph type="title"/>
          </p:nvPr>
        </p:nvSpPr>
        <p:spPr/>
        <p:txBody>
          <a:bodyPr/>
          <a:lstStyle/>
          <a:p>
            <a:r>
              <a:rPr kumimoji="1" lang="en" altLang="zh-CN" dirty="0"/>
              <a:t>Learning the reverse process</a:t>
            </a:r>
            <a:endParaRPr kumimoji="1" lang="zh-CN" altLang="en-US" dirty="0"/>
          </a:p>
        </p:txBody>
      </p:sp>
      <p:sp>
        <p:nvSpPr>
          <p:cNvPr id="3" name="内容占位符 2">
            <a:extLst>
              <a:ext uri="{FF2B5EF4-FFF2-40B4-BE49-F238E27FC236}">
                <a16:creationId xmlns:a16="http://schemas.microsoft.com/office/drawing/2014/main" id="{43066FCB-187E-544F-B457-32D515B8B946}"/>
              </a:ext>
            </a:extLst>
          </p:cNvPr>
          <p:cNvSpPr>
            <a:spLocks noGrp="1"/>
          </p:cNvSpPr>
          <p:nvPr>
            <p:ph idx="1"/>
          </p:nvPr>
        </p:nvSpPr>
        <p:spPr/>
        <p:txBody>
          <a:bodyPr/>
          <a:lstStyle/>
          <a:p>
            <a:r>
              <a:rPr kumimoji="1" lang="en" altLang="zh-CN" dirty="0"/>
              <a:t>Variational Lower Bound (VLB)</a:t>
            </a:r>
            <a:endParaRPr kumimoji="1" lang="zh-CN" altLang="en-US" dirty="0"/>
          </a:p>
        </p:txBody>
      </p:sp>
      <p:pic>
        <p:nvPicPr>
          <p:cNvPr id="7" name="图片 6">
            <a:extLst>
              <a:ext uri="{FF2B5EF4-FFF2-40B4-BE49-F238E27FC236}">
                <a16:creationId xmlns:a16="http://schemas.microsoft.com/office/drawing/2014/main" id="{5BC1098F-E4C6-6446-8842-6EA01E6C3078}"/>
              </a:ext>
            </a:extLst>
          </p:cNvPr>
          <p:cNvPicPr>
            <a:picLocks noChangeAspect="1"/>
          </p:cNvPicPr>
          <p:nvPr/>
        </p:nvPicPr>
        <p:blipFill>
          <a:blip r:embed="rId3"/>
          <a:stretch>
            <a:fillRect/>
          </a:stretch>
        </p:blipFill>
        <p:spPr>
          <a:xfrm>
            <a:off x="838200" y="2360358"/>
            <a:ext cx="5908889" cy="4351338"/>
          </a:xfrm>
          <a:prstGeom prst="rect">
            <a:avLst/>
          </a:prstGeom>
        </p:spPr>
      </p:pic>
    </p:spTree>
    <p:extLst>
      <p:ext uri="{BB962C8B-B14F-4D97-AF65-F5344CB8AC3E}">
        <p14:creationId xmlns:p14="http://schemas.microsoft.com/office/powerpoint/2010/main" val="28022762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1744</TotalTime>
  <Words>1669</Words>
  <Application>Microsoft Macintosh PowerPoint</Application>
  <PresentationFormat>宽屏</PresentationFormat>
  <Paragraphs>135</Paragraphs>
  <Slides>19</Slides>
  <Notes>18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19</vt:i4>
      </vt:variant>
    </vt:vector>
  </HeadingPairs>
  <TitlesOfParts>
    <vt:vector size="24" baseType="lpstr">
      <vt:lpstr>等线</vt:lpstr>
      <vt:lpstr>等线 Light</vt:lpstr>
      <vt:lpstr>Arial</vt:lpstr>
      <vt:lpstr>Cambria Math</vt:lpstr>
      <vt:lpstr>Office 主题​​</vt:lpstr>
      <vt:lpstr>Vector Quantized Diffusion Model for Text-to-Image Synthesis</vt:lpstr>
      <vt:lpstr>Text-to-Image Synthesis</vt:lpstr>
      <vt:lpstr>Text-to-Image Synthesis</vt:lpstr>
      <vt:lpstr>VQ-Diffusion model</vt:lpstr>
      <vt:lpstr>Background: VQ-VAE</vt:lpstr>
      <vt:lpstr>Method</vt:lpstr>
      <vt:lpstr>Method – Diffusion and reverse</vt:lpstr>
      <vt:lpstr>The transition matrix</vt:lpstr>
      <vt:lpstr>Learning the reverse process</vt:lpstr>
      <vt:lpstr>Tricks</vt:lpstr>
      <vt:lpstr>Algorithms</vt:lpstr>
      <vt:lpstr>Model architecture</vt:lpstr>
      <vt:lpstr>Ablations</vt:lpstr>
      <vt:lpstr>Ablations</vt:lpstr>
      <vt:lpstr>Ablations</vt:lpstr>
      <vt:lpstr>Comparison with SOTA</vt:lpstr>
      <vt:lpstr>In the wild text-to-image synthesis</vt:lpstr>
      <vt:lpstr>Unified generation model</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Quantized Diffusion Model for Text-to-Image Synthesis</dc:title>
  <dc:creator>Minghao Li</dc:creator>
  <cp:lastModifiedBy>Minghao Li</cp:lastModifiedBy>
  <cp:revision>17</cp:revision>
  <dcterms:created xsi:type="dcterms:W3CDTF">2021-12-08T06:56:23Z</dcterms:created>
  <dcterms:modified xsi:type="dcterms:W3CDTF">2021-12-10T06:46:45Z</dcterms:modified>
</cp:coreProperties>
</file>